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oboto"/>
      <p:regular r:id="rId73"/>
      <p:bold r:id="rId74"/>
      <p:italic r:id="rId75"/>
      <p:boldItalic r:id="rId76"/>
    </p:embeddedFont>
    <p:embeddedFont>
      <p:font typeface="PT Sans Narrow"/>
      <p:regular r:id="rId77"/>
      <p:bold r:id="rId78"/>
    </p:embeddedFont>
    <p:embeddedFont>
      <p:font typeface="Open Sans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bold.fntdata"/><Relationship Id="rId82" Type="http://schemas.openxmlformats.org/officeDocument/2006/relationships/font" Target="fonts/OpenSans-boldItalic.fntdata"/><Relationship Id="rId81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PTSansNarrow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79" Type="http://schemas.openxmlformats.org/officeDocument/2006/relationships/font" Target="fonts/OpenSans-regular.fntdata"/><Relationship Id="rId34" Type="http://schemas.openxmlformats.org/officeDocument/2006/relationships/slide" Target="slides/slide28.xml"/><Relationship Id="rId78" Type="http://schemas.openxmlformats.org/officeDocument/2006/relationships/font" Target="fonts/PTSansNarrow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fa73e35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fa73e35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aa17ae6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aa17ae6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24278ca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24278ca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ElementFinder - why do we need it?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0c5baee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0c5baee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ElementFinder - why do we need it?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25ba9c9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25ba9c9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25ba9c9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25ba9c9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faa17ae6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faa17ae6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faa17ae6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faa17ae6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fb47e53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fb47e53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fb47e53c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fb47e53c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25ba9c9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25ba9c9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fa73e35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fa73e35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fb47e53c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fb47e53c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home is service and we have all the properties and methods from page </a:t>
            </a:r>
            <a:r>
              <a:rPr lang="en"/>
              <a:t>actions</a:t>
            </a:r>
            <a:r>
              <a:rPr lang="en"/>
              <a:t> and page objects available through single service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faa17ae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faa17ae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fb47e53c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fb47e53c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fb47e53c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fb47e53c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b47e53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fb47e53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25ba9c98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25ba9c98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1d8c2d03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1d8c2d03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 work for iOS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0c5baee8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0c5baee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1d8c2d0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1d8c2d0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1d8c2d0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1d8c2d0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fde3ef2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fde3ef2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1d8c2d03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1d8c2d03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1d8c2d03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1d8c2d03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1d8c2d03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1d8c2d03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1d8c2d03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1d8c2d03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1d8c2d0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1d8c2d0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1d8c2d03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1d8c2d0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1d8c2d03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1d8c2d03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1d8c2d03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1d8c2d03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0c5baee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0c5baee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imports problem. Let’s leave it for later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fbcbf125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fbcbf125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imports problem. Let’s leave it for later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de3ef2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fde3ef2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faa17ae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faa17ae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fbcbf125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fbcbf125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fbcbf125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fbcbf125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fbcbf125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fbcbf125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faa17ae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faa17ae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fbcbf12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fbcbf12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8680b2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8680b2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38680b26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38680b2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65523ca6e7f62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765523ca6e7f62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faa17ae6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faa17ae6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faa17ae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faa17ae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38680b26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38680b26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38680b26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38680b26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faa17ae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faa17ae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8680b26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38680b26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38680b26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38680b26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38680b26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38680b26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38680b26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38680b26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38680b26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38680b26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8680b26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38680b26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8680b26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38680b26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faa17ae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faa17ae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8680b26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38680b26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38680b26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38680b26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38680b26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38680b26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38db785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38db785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8680b261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38680b261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38680b26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38680b26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8680b26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38680b26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8db7851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8db7851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fb47e53c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fb47e53c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ElementFinder - why do we need it?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0c5baee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0c5baee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Relationship Id="rId4" Type="http://schemas.openxmlformats.org/officeDocument/2006/relationships/image" Target="../media/image23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Relationship Id="rId4" Type="http://schemas.openxmlformats.org/officeDocument/2006/relationships/image" Target="../media/image22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ctrTitle"/>
          </p:nvPr>
        </p:nvSpPr>
        <p:spPr>
          <a:xfrm>
            <a:off x="1004150" y="19041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Architecture*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(mobile example)</a:t>
            </a:r>
            <a:endParaRPr/>
          </a:p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2001300" y="2850050"/>
            <a:ext cx="51423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TypeScript</a:t>
            </a:r>
            <a:endParaRPr sz="1800"/>
          </a:p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1462400" y="3448650"/>
            <a:ext cx="345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Gennadii Mishchevskii </a:t>
            </a:r>
            <a:endParaRPr/>
          </a:p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6283775" y="3466200"/>
            <a:ext cx="1443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09/2018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</a:t>
            </a:r>
            <a:r>
              <a:rPr lang="en" sz="3000"/>
              <a:t>: Abstraction layers (no abstractions)</a:t>
            </a:r>
            <a:endParaRPr sz="3000"/>
          </a:p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228600" y="457200"/>
            <a:ext cx="91146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</a:rPr>
              <a:t>describe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'No abstractions'</a:t>
            </a:r>
            <a:r>
              <a:rPr lang="en" sz="1800">
                <a:highlight>
                  <a:srgbClr val="FFFFFF"/>
                </a:highlight>
              </a:rPr>
              <a:t>, 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it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highlight>
                  <a:srgbClr val="FFFFFF"/>
                </a:highlight>
              </a:rPr>
              <a:t>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`//path/to/login/field`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sendKeys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'superUser'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'class name'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`awesomeClass`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sendKeys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'batman'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`keepSignedInCheckbox`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`theButton`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i="1" lang="en" sz="1800">
                <a:highlight>
                  <a:srgbClr val="FFFFFF"/>
                </a:highlight>
              </a:rPr>
              <a:t>expect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`homeLogo`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isDisplayed</a:t>
            </a:r>
            <a:r>
              <a:rPr lang="en" sz="1800">
                <a:highlight>
                  <a:srgbClr val="FFFFFF"/>
                </a:highlight>
              </a:rPr>
              <a:t>())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228600" y="2660700"/>
            <a:ext cx="91146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   await </a:t>
            </a:r>
            <a:r>
              <a:rPr lang="en" sz="1800">
                <a:highlight>
                  <a:srgbClr val="FFFFFF"/>
                </a:highlight>
              </a:rPr>
              <a:t>browser.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sleep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228600" y="2660700"/>
            <a:ext cx="81972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new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 sz="1800">
                <a:highlight>
                  <a:srgbClr val="FFFFFF"/>
                </a:highlight>
              </a:rPr>
              <a:t>(resolve =&gt; </a:t>
            </a:r>
            <a:r>
              <a:rPr i="1" lang="en" sz="1800">
                <a:highlight>
                  <a:srgbClr val="FFFFFF"/>
                </a:highlight>
              </a:rPr>
              <a:t>setTimeout</a:t>
            </a:r>
            <a:r>
              <a:rPr lang="en" sz="1800">
                <a:highlight>
                  <a:srgbClr val="FFFFFF"/>
                </a:highlight>
              </a:rPr>
              <a:t>(resolve,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94725" y="1233525"/>
            <a:ext cx="8520600" cy="372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(Modularity)</a:t>
            </a:r>
            <a:endParaRPr sz="3000"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166225" y="1479100"/>
            <a:ext cx="2079900" cy="3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Page Elements</a:t>
            </a:r>
            <a:endParaRPr sz="1500"/>
          </a:p>
        </p:txBody>
      </p:sp>
      <p:sp>
        <p:nvSpPr>
          <p:cNvPr id="225" name="Google Shape;225;p35"/>
          <p:cNvSpPr/>
          <p:nvPr/>
        </p:nvSpPr>
        <p:spPr>
          <a:xfrm>
            <a:off x="2518075" y="1479100"/>
            <a:ext cx="1398000" cy="3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Page Objects</a:t>
            </a:r>
            <a:endParaRPr sz="1500"/>
          </a:p>
        </p:txBody>
      </p:sp>
      <p:sp>
        <p:nvSpPr>
          <p:cNvPr id="226" name="Google Shape;226;p35"/>
          <p:cNvSpPr/>
          <p:nvPr/>
        </p:nvSpPr>
        <p:spPr>
          <a:xfrm>
            <a:off x="4182631" y="1479100"/>
            <a:ext cx="1398000" cy="3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Page Actions</a:t>
            </a:r>
            <a:endParaRPr sz="1500"/>
          </a:p>
        </p:txBody>
      </p:sp>
      <p:sp>
        <p:nvSpPr>
          <p:cNvPr id="227" name="Google Shape;227;p35"/>
          <p:cNvSpPr/>
          <p:nvPr/>
        </p:nvSpPr>
        <p:spPr>
          <a:xfrm>
            <a:off x="7691429" y="1479100"/>
            <a:ext cx="1398000" cy="3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Tests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lang="en" sz="1500"/>
              <a:t>s</a:t>
            </a:r>
            <a:r>
              <a:rPr lang="en" sz="1500"/>
              <a:t>ervice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.login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.as(admin)</a:t>
            </a:r>
            <a:endParaRPr sz="1500"/>
          </a:p>
        </p:txBody>
      </p:sp>
      <p:sp>
        <p:nvSpPr>
          <p:cNvPr id="228" name="Google Shape;228;p35"/>
          <p:cNvSpPr/>
          <p:nvPr/>
        </p:nvSpPr>
        <p:spPr>
          <a:xfrm>
            <a:off x="407775" y="1956325"/>
            <a:ext cx="9072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Component</a:t>
            </a:r>
            <a:endParaRPr sz="1000"/>
          </a:p>
        </p:txBody>
      </p:sp>
      <p:sp>
        <p:nvSpPr>
          <p:cNvPr id="229" name="Google Shape;229;p35"/>
          <p:cNvSpPr/>
          <p:nvPr/>
        </p:nvSpPr>
        <p:spPr>
          <a:xfrm>
            <a:off x="1254225" y="2396400"/>
            <a:ext cx="907200" cy="35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Interactable</a:t>
            </a:r>
            <a:r>
              <a:rPr lang="en" sz="1000"/>
              <a:t>Component</a:t>
            </a:r>
            <a:endParaRPr sz="1000"/>
          </a:p>
        </p:txBody>
      </p:sp>
      <p:sp>
        <p:nvSpPr>
          <p:cNvPr id="230" name="Google Shape;230;p35"/>
          <p:cNvSpPr/>
          <p:nvPr/>
        </p:nvSpPr>
        <p:spPr>
          <a:xfrm>
            <a:off x="1385825" y="3074975"/>
            <a:ext cx="7875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Button</a:t>
            </a:r>
            <a:endParaRPr sz="1000"/>
          </a:p>
        </p:txBody>
      </p:sp>
      <p:sp>
        <p:nvSpPr>
          <p:cNvPr id="231" name="Google Shape;231;p35"/>
          <p:cNvSpPr/>
          <p:nvPr/>
        </p:nvSpPr>
        <p:spPr>
          <a:xfrm>
            <a:off x="1385825" y="3582650"/>
            <a:ext cx="7875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InputField</a:t>
            </a:r>
            <a:endParaRPr sz="1000"/>
          </a:p>
        </p:txBody>
      </p:sp>
      <p:sp>
        <p:nvSpPr>
          <p:cNvPr id="232" name="Google Shape;232;p35"/>
          <p:cNvSpPr/>
          <p:nvPr/>
        </p:nvSpPr>
        <p:spPr>
          <a:xfrm>
            <a:off x="228600" y="3074975"/>
            <a:ext cx="6918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Table</a:t>
            </a:r>
            <a:endParaRPr sz="1000"/>
          </a:p>
        </p:txBody>
      </p:sp>
      <p:sp>
        <p:nvSpPr>
          <p:cNvPr id="233" name="Google Shape;233;p35"/>
          <p:cNvSpPr/>
          <p:nvPr/>
        </p:nvSpPr>
        <p:spPr>
          <a:xfrm>
            <a:off x="1385825" y="4090325"/>
            <a:ext cx="7875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Checkbox</a:t>
            </a:r>
            <a:endParaRPr sz="1000"/>
          </a:p>
        </p:txBody>
      </p:sp>
      <p:sp>
        <p:nvSpPr>
          <p:cNvPr id="234" name="Google Shape;234;p35"/>
          <p:cNvSpPr/>
          <p:nvPr/>
        </p:nvSpPr>
        <p:spPr>
          <a:xfrm>
            <a:off x="228600" y="3582650"/>
            <a:ext cx="6918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Section</a:t>
            </a:r>
            <a:endParaRPr sz="1000"/>
          </a:p>
        </p:txBody>
      </p:sp>
      <p:cxnSp>
        <p:nvCxnSpPr>
          <p:cNvPr id="235" name="Google Shape;235;p35"/>
          <p:cNvCxnSpPr/>
          <p:nvPr/>
        </p:nvCxnSpPr>
        <p:spPr>
          <a:xfrm>
            <a:off x="1049975" y="2221450"/>
            <a:ext cx="0" cy="1490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5"/>
          <p:cNvCxnSpPr/>
          <p:nvPr/>
        </p:nvCxnSpPr>
        <p:spPr>
          <a:xfrm>
            <a:off x="1278575" y="2754850"/>
            <a:ext cx="0" cy="1490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5"/>
          <p:cNvCxnSpPr>
            <a:endCxn id="232" idx="3"/>
          </p:cNvCxnSpPr>
          <p:nvPr/>
        </p:nvCxnSpPr>
        <p:spPr>
          <a:xfrm rot="10800000">
            <a:off x="920400" y="3210425"/>
            <a:ext cx="123600" cy="12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5"/>
          <p:cNvCxnSpPr/>
          <p:nvPr/>
        </p:nvCxnSpPr>
        <p:spPr>
          <a:xfrm rot="10800000">
            <a:off x="920400" y="3667625"/>
            <a:ext cx="123600" cy="12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5"/>
          <p:cNvCxnSpPr/>
          <p:nvPr/>
        </p:nvCxnSpPr>
        <p:spPr>
          <a:xfrm>
            <a:off x="1314825" y="2091900"/>
            <a:ext cx="393000" cy="304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5"/>
          <p:cNvCxnSpPr/>
          <p:nvPr/>
        </p:nvCxnSpPr>
        <p:spPr>
          <a:xfrm flipH="1" rot="10800000">
            <a:off x="1278575" y="3210425"/>
            <a:ext cx="123600" cy="12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5"/>
          <p:cNvCxnSpPr/>
          <p:nvPr/>
        </p:nvCxnSpPr>
        <p:spPr>
          <a:xfrm flipH="1" rot="10800000">
            <a:off x="1278575" y="3711800"/>
            <a:ext cx="123600" cy="12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5"/>
          <p:cNvCxnSpPr/>
          <p:nvPr/>
        </p:nvCxnSpPr>
        <p:spPr>
          <a:xfrm flipH="1" rot="10800000">
            <a:off x="1278575" y="4213175"/>
            <a:ext cx="123600" cy="12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5"/>
          <p:cNvSpPr/>
          <p:nvPr/>
        </p:nvSpPr>
        <p:spPr>
          <a:xfrm>
            <a:off x="2539800" y="717100"/>
            <a:ext cx="1326600" cy="5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Element Finder</a:t>
            </a:r>
            <a:endParaRPr sz="1500"/>
          </a:p>
        </p:txBody>
      </p:sp>
      <p:sp>
        <p:nvSpPr>
          <p:cNvPr id="244" name="Google Shape;244;p35"/>
          <p:cNvSpPr/>
          <p:nvPr/>
        </p:nvSpPr>
        <p:spPr>
          <a:xfrm>
            <a:off x="2552250" y="2083900"/>
            <a:ext cx="1301700" cy="36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BasePo</a:t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2552250" y="2797248"/>
            <a:ext cx="1301700" cy="129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LoginPo</a:t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2699475" y="3232075"/>
            <a:ext cx="1007100" cy="7569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ElementFinder</a:t>
            </a:r>
            <a:endParaRPr/>
          </a:p>
        </p:txBody>
      </p:sp>
      <p:cxnSp>
        <p:nvCxnSpPr>
          <p:cNvPr id="247" name="Google Shape;247;p35"/>
          <p:cNvCxnSpPr>
            <a:stCxn id="245" idx="0"/>
            <a:endCxn id="244" idx="2"/>
          </p:cNvCxnSpPr>
          <p:nvPr/>
        </p:nvCxnSpPr>
        <p:spPr>
          <a:xfrm rot="10800000">
            <a:off x="3203100" y="2446248"/>
            <a:ext cx="0" cy="351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5"/>
          <p:cNvSpPr/>
          <p:nvPr/>
        </p:nvSpPr>
        <p:spPr>
          <a:xfrm>
            <a:off x="4228650" y="2083900"/>
            <a:ext cx="1301700" cy="36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BasePa</a:t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4228650" y="2797248"/>
            <a:ext cx="1301700" cy="129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LoginPa</a:t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4375875" y="3232075"/>
            <a:ext cx="1007100" cy="7569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LoginPo</a:t>
            </a:r>
            <a:endParaRPr/>
          </a:p>
        </p:txBody>
      </p:sp>
      <p:cxnSp>
        <p:nvCxnSpPr>
          <p:cNvPr id="251" name="Google Shape;251;p35"/>
          <p:cNvCxnSpPr>
            <a:stCxn id="249" idx="0"/>
            <a:endCxn id="248" idx="2"/>
          </p:cNvCxnSpPr>
          <p:nvPr/>
        </p:nvCxnSpPr>
        <p:spPr>
          <a:xfrm rot="10800000">
            <a:off x="4879500" y="2446248"/>
            <a:ext cx="0" cy="351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5"/>
          <p:cNvSpPr/>
          <p:nvPr/>
        </p:nvSpPr>
        <p:spPr>
          <a:xfrm>
            <a:off x="5859031" y="1479100"/>
            <a:ext cx="1398000" cy="3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Service</a:t>
            </a:r>
            <a:endParaRPr sz="1500"/>
          </a:p>
        </p:txBody>
      </p:sp>
      <p:sp>
        <p:nvSpPr>
          <p:cNvPr id="253" name="Google Shape;253;p35"/>
          <p:cNvSpPr/>
          <p:nvPr/>
        </p:nvSpPr>
        <p:spPr>
          <a:xfrm>
            <a:off x="5905050" y="2083900"/>
            <a:ext cx="1301700" cy="36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BaseService</a:t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5856900" y="2797250"/>
            <a:ext cx="1398000" cy="129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LoginService</a:t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052275" y="3232075"/>
            <a:ext cx="1007100" cy="7569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LoginPa</a:t>
            </a:r>
            <a:endParaRPr/>
          </a:p>
        </p:txBody>
      </p:sp>
      <p:cxnSp>
        <p:nvCxnSpPr>
          <p:cNvPr id="256" name="Google Shape;256;p35"/>
          <p:cNvCxnSpPr/>
          <p:nvPr/>
        </p:nvCxnSpPr>
        <p:spPr>
          <a:xfrm rot="10800000">
            <a:off x="6555900" y="2446248"/>
            <a:ext cx="0" cy="351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5"/>
          <p:cNvCxnSpPr/>
          <p:nvPr/>
        </p:nvCxnSpPr>
        <p:spPr>
          <a:xfrm>
            <a:off x="7150" y="1384825"/>
            <a:ext cx="91263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5"/>
          <p:cNvCxnSpPr/>
          <p:nvPr/>
        </p:nvCxnSpPr>
        <p:spPr>
          <a:xfrm>
            <a:off x="2369725" y="671925"/>
            <a:ext cx="0" cy="446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5"/>
          <p:cNvCxnSpPr/>
          <p:nvPr/>
        </p:nvCxnSpPr>
        <p:spPr>
          <a:xfrm>
            <a:off x="4046125" y="671925"/>
            <a:ext cx="0" cy="446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5"/>
          <p:cNvCxnSpPr/>
          <p:nvPr/>
        </p:nvCxnSpPr>
        <p:spPr>
          <a:xfrm>
            <a:off x="5722525" y="1390700"/>
            <a:ext cx="0" cy="3741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5"/>
          <p:cNvCxnSpPr/>
          <p:nvPr/>
        </p:nvCxnSpPr>
        <p:spPr>
          <a:xfrm>
            <a:off x="7475125" y="1390700"/>
            <a:ext cx="0" cy="3741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(responsibility)</a:t>
            </a:r>
            <a:endParaRPr sz="3000"/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81150" y="1097325"/>
            <a:ext cx="83682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Page elements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describe components behavior. Like every element can be displayed, button can be clicked, etc.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81150" y="1859325"/>
            <a:ext cx="83682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Page objects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consist of page elements representing the page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81150" y="2849925"/>
            <a:ext cx="83682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Page actions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representations of what can be done with the page like clickButton, scrollToElement. This is the place for actions logging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81150" y="3535725"/>
            <a:ext cx="83682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represent business logic and can include multiple page actions and/or other services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381150" y="2316525"/>
            <a:ext cx="83682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ElementFinder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class which is responsible for finding elements on a page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(Page Elements)</a:t>
            </a:r>
            <a:endParaRPr sz="3000"/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228600" y="457200"/>
            <a:ext cx="91146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</a:rPr>
              <a:t>describe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'No abstractions'</a:t>
            </a:r>
            <a:r>
              <a:rPr lang="en" sz="1800">
                <a:highlight>
                  <a:srgbClr val="FFFFFF"/>
                </a:highlight>
              </a:rPr>
              <a:t>, 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it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highlight>
                  <a:srgbClr val="FFFFFF"/>
                </a:highlight>
              </a:rPr>
              <a:t>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`//path/to/login/field`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sendKeys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'superUser'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'class name'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`awesomeClass`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sendKeys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'batman'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`keepSignedInCheckbox`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`theButton`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i="1" lang="en" sz="1800">
                <a:highlight>
                  <a:srgbClr val="FFFFFF"/>
                </a:highlight>
              </a:rPr>
              <a:t>expect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`homeLogo`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isDisplayed</a:t>
            </a:r>
            <a:r>
              <a:rPr lang="en" sz="1800">
                <a:highlight>
                  <a:srgbClr val="FFFFFF"/>
                </a:highlight>
              </a:rPr>
              <a:t>())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28600" y="2660700"/>
            <a:ext cx="91146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   await </a:t>
            </a:r>
            <a:r>
              <a:rPr lang="en" sz="1800">
                <a:highlight>
                  <a:srgbClr val="FFFFFF"/>
                </a:highlight>
              </a:rPr>
              <a:t>browser.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sleep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228600" y="2660700"/>
            <a:ext cx="81972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new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 sz="1800">
                <a:highlight>
                  <a:srgbClr val="FFFFFF"/>
                </a:highlight>
              </a:rPr>
              <a:t>(resolve =&gt; </a:t>
            </a:r>
            <a:r>
              <a:rPr i="1" lang="en" sz="1800">
                <a:highlight>
                  <a:srgbClr val="FFFFFF"/>
                </a:highlight>
              </a:rPr>
              <a:t>setTimeout</a:t>
            </a:r>
            <a:r>
              <a:rPr lang="en" sz="1800">
                <a:highlight>
                  <a:srgbClr val="FFFFFF"/>
                </a:highlight>
              </a:rPr>
              <a:t>(resolve,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7327625" y="2267550"/>
            <a:ext cx="700800" cy="30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1121475" y="1725275"/>
            <a:ext cx="4663200" cy="30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(Page Elements)</a:t>
            </a:r>
            <a:endParaRPr sz="3000"/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268550" y="659275"/>
            <a:ext cx="486450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Component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 {}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isDisplayed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isDisplayed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Checkbox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Component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isChecked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isChecked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check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isChecked</a:t>
            </a:r>
            <a:r>
              <a:rPr lang="en">
                <a:highlight>
                  <a:srgbClr val="FFFFFF"/>
                </a:highlight>
              </a:rPr>
              <a:t>() ||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4857425" y="693550"/>
            <a:ext cx="4134600" cy="4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Button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Component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InputField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Component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sendKeys</a:t>
            </a:r>
            <a:r>
              <a:rPr lang="en">
                <a:highlight>
                  <a:srgbClr val="FFFFFF"/>
                </a:highlight>
              </a:rPr>
              <a:t>(text)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sendKeys</a:t>
            </a:r>
            <a:r>
              <a:rPr lang="en">
                <a:highlight>
                  <a:srgbClr val="FFFFFF"/>
                </a:highlight>
              </a:rPr>
              <a:t>(text);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378550" y="3518450"/>
            <a:ext cx="10377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902000" y="4174425"/>
            <a:ext cx="708000" cy="23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(Page Objects)</a:t>
            </a:r>
            <a:endParaRPr sz="3000"/>
          </a:p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110150" y="1359450"/>
            <a:ext cx="91986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loginField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InputField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xpath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`//path/to/login/field`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passwordField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InputField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className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`awesomeClass`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loginButton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Button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`theButton`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keepSignedInCheckbox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heckbox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`keepSignedInCheckbox`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2394350" y="3222775"/>
            <a:ext cx="1896900" cy="32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(Page Actions)</a:t>
            </a:r>
            <a:endParaRPr sz="3000"/>
          </a:p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228600" y="760350"/>
            <a:ext cx="91146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</a:rPr>
              <a:t>describe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'No abstractions'</a:t>
            </a:r>
            <a:r>
              <a:rPr lang="en" sz="1800">
                <a:highlight>
                  <a:srgbClr val="FFFFFF"/>
                </a:highlight>
              </a:rPr>
              <a:t>, 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it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highlight>
                  <a:srgbClr val="FFFFFF"/>
                </a:highlight>
              </a:rPr>
              <a:t>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`//path/to/login/field`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sendKeys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'superUser'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'class name'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`awesomeClass`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sendKeys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'batman'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`keepSignedInCheckbox`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`theButton`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i="1" lang="en" sz="1800">
                <a:highlight>
                  <a:srgbClr val="FFFFFF"/>
                </a:highlight>
              </a:rPr>
              <a:t>expect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`homeLogo`</a:t>
            </a:r>
            <a:r>
              <a:rPr lang="en" sz="1800">
                <a:highlight>
                  <a:srgbClr val="FFFFFF"/>
                </a:highlight>
              </a:rPr>
              <a:t>).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isDisplayed</a:t>
            </a:r>
            <a:r>
              <a:rPr lang="en" sz="1800">
                <a:highlight>
                  <a:srgbClr val="FFFFFF"/>
                </a:highlight>
              </a:rPr>
              <a:t>())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228600" y="2660700"/>
            <a:ext cx="81972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new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 sz="1800">
                <a:highlight>
                  <a:srgbClr val="FFFFFF"/>
                </a:highlight>
              </a:rPr>
              <a:t>(resolve =&gt; </a:t>
            </a:r>
            <a:r>
              <a:rPr i="1" lang="en" sz="1800">
                <a:highlight>
                  <a:srgbClr val="FFFFFF"/>
                </a:highlight>
              </a:rPr>
              <a:t>setTimeout</a:t>
            </a:r>
            <a:r>
              <a:rPr lang="en" sz="1800">
                <a:highlight>
                  <a:srgbClr val="FFFFFF"/>
                </a:highlight>
              </a:rPr>
              <a:t>(resolve,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434400" y="2534475"/>
            <a:ext cx="6733200" cy="6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(Page Actions)</a:t>
            </a:r>
            <a:endParaRPr sz="3000"/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665550" y="712275"/>
            <a:ext cx="8063700" cy="42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LoginPa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>
                <a:highlight>
                  <a:srgbClr val="FFFFFF"/>
                </a:highlight>
              </a:rPr>
              <a:t>) {}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enterLogin</a:t>
            </a:r>
            <a:r>
              <a:rPr lang="en">
                <a:highlight>
                  <a:srgbClr val="FFFFFF"/>
                </a:highlight>
              </a:rPr>
              <a:t>(login)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`Entering login: </a:t>
            </a:r>
            <a:r>
              <a:rPr lang="en">
                <a:highlight>
                  <a:srgbClr val="FFFFFF"/>
                </a:highlight>
              </a:rPr>
              <a:t>${login}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loginField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sendKeys</a:t>
            </a:r>
            <a:r>
              <a:rPr lang="en">
                <a:highlight>
                  <a:srgbClr val="FFFFFF"/>
                </a:highlight>
              </a:rPr>
              <a:t>(login);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enterPassword</a:t>
            </a:r>
            <a:r>
              <a:rPr lang="en">
                <a:highlight>
                  <a:srgbClr val="FFFFFF"/>
                </a:highlight>
              </a:rPr>
              <a:t>(password)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`Entering password: </a:t>
            </a:r>
            <a:r>
              <a:rPr lang="en">
                <a:highlight>
                  <a:srgbClr val="FFFFFF"/>
                </a:highlight>
              </a:rPr>
              <a:t>${password}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passwordField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sendKeys</a:t>
            </a:r>
            <a:r>
              <a:rPr lang="en">
                <a:highlight>
                  <a:srgbClr val="FFFFFF"/>
                </a:highlight>
              </a:rPr>
              <a:t>(password);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checkKeepSignedInCheckbox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`Checking keep signed in checkbox`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keepSignedInCheckbox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check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clickSignInButton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`Clicking sign in button`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loginButton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chemeClr val="lt1"/>
                </a:highlight>
              </a:rPr>
              <a:t>   await new </a:t>
            </a:r>
            <a:r>
              <a:rPr b="1" i="1" lang="en">
                <a:solidFill>
                  <a:srgbClr val="660E7A"/>
                </a:solidFill>
                <a:highlight>
                  <a:schemeClr val="lt1"/>
                </a:highlight>
              </a:rPr>
              <a:t>Promise</a:t>
            </a:r>
            <a:r>
              <a:rPr lang="en">
                <a:highlight>
                  <a:schemeClr val="lt1"/>
                </a:highlight>
              </a:rPr>
              <a:t>(resolve =&gt; </a:t>
            </a:r>
            <a:r>
              <a:rPr i="1" lang="en">
                <a:highlight>
                  <a:schemeClr val="lt1"/>
                </a:highlight>
              </a:rPr>
              <a:t>setTimeout</a:t>
            </a:r>
            <a:r>
              <a:rPr lang="en">
                <a:highlight>
                  <a:schemeClr val="lt1"/>
                </a:highlight>
              </a:rPr>
              <a:t>(resolve, </a:t>
            </a:r>
            <a:r>
              <a:rPr lang="en">
                <a:solidFill>
                  <a:srgbClr val="0000FF"/>
                </a:solidFill>
                <a:highlight>
                  <a:schemeClr val="lt1"/>
                </a:highlight>
              </a:rPr>
              <a:t>10 </a:t>
            </a:r>
            <a:r>
              <a:rPr lang="en">
                <a:highlight>
                  <a:schemeClr val="lt1"/>
                </a:highlight>
              </a:rPr>
              <a:t>* </a:t>
            </a:r>
            <a:r>
              <a:rPr lang="en">
                <a:solidFill>
                  <a:srgbClr val="0000FF"/>
                </a:solidFill>
                <a:highlight>
                  <a:schemeClr val="lt1"/>
                </a:highlight>
              </a:rPr>
              <a:t>1000</a:t>
            </a:r>
            <a:r>
              <a:rPr lang="en">
                <a:highlight>
                  <a:schemeClr val="lt1"/>
                </a:highlight>
              </a:rPr>
              <a:t>));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2395350" y="937075"/>
            <a:ext cx="1295700" cy="27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855625" y="4093575"/>
            <a:ext cx="5182500" cy="45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(Services)</a:t>
            </a:r>
            <a:endParaRPr sz="3000"/>
          </a:p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609600" y="929650"/>
            <a:ext cx="62886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</a:rPr>
              <a:t>describe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'Services'</a:t>
            </a:r>
            <a:r>
              <a:rPr lang="en" sz="1800">
                <a:highlight>
                  <a:srgbClr val="FFFFFF"/>
                </a:highlight>
              </a:rPr>
              <a:t>, 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it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highlight>
                  <a:srgbClr val="FFFFFF"/>
                </a:highlight>
              </a:rPr>
              <a:t>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enterLogin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'superUser'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enterPassword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'batman'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checkKeepSignedInCheckbox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clickSignInButton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i="1" lang="en" sz="1800">
                <a:highlight>
                  <a:srgbClr val="FFFFFF"/>
                </a:highlight>
              </a:rPr>
              <a:t>expect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logoIsDisplayed</a:t>
            </a:r>
            <a:r>
              <a:rPr lang="en" sz="1800">
                <a:highlight>
                  <a:srgbClr val="FFFFFF"/>
                </a:highlight>
              </a:rPr>
              <a:t>()).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27" name="Google Shape;327;p42"/>
          <p:cNvSpPr/>
          <p:nvPr/>
        </p:nvSpPr>
        <p:spPr>
          <a:xfrm>
            <a:off x="713100" y="1990200"/>
            <a:ext cx="4687500" cy="116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6252450" y="1237375"/>
            <a:ext cx="2326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talk about BDD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5875350" y="2015175"/>
            <a:ext cx="3080400" cy="1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BDD != (cucumber || gherkin)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(cucumber || gherkin) != BDD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1030950" y="705225"/>
            <a:ext cx="56184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as</a:t>
            </a:r>
            <a:r>
              <a:rPr lang="en" sz="1800">
                <a:highlight>
                  <a:srgbClr val="FFFFFF"/>
                </a:highlight>
              </a:rPr>
              <a:t>(user: userInterface)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</a:t>
            </a:r>
            <a:r>
              <a:rPr lang="en" sz="1800">
                <a:highlight>
                  <a:srgbClr val="FFFFFF"/>
                </a:highlight>
              </a:rPr>
              <a:t>} = user;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`Logging in as "</a:t>
            </a:r>
            <a:r>
              <a:rPr lang="en" sz="1800">
                <a:highlight>
                  <a:srgbClr val="FFFFFF"/>
                </a:highlight>
              </a:rPr>
              <a:t>${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}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"`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enterLogin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enterPassword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chemeClr val="lt1"/>
                </a:highlight>
              </a:rPr>
              <a:t>   await this</a:t>
            </a:r>
            <a:r>
              <a:rPr lang="en" sz="1800">
                <a:highlight>
                  <a:schemeClr val="lt1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chemeClr val="lt1"/>
                </a:highlight>
              </a:rPr>
              <a:t>page</a:t>
            </a:r>
            <a:r>
              <a:rPr lang="en" sz="1800">
                <a:highlight>
                  <a:schemeClr val="lt1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chemeClr val="lt1"/>
                </a:highlight>
              </a:rPr>
              <a:t>checkKeepSignedInCheckbox</a:t>
            </a:r>
            <a:r>
              <a:rPr lang="en" sz="1800">
                <a:highlight>
                  <a:schemeClr val="lt1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clickSignInButton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6110275" y="2248050"/>
            <a:ext cx="2132100" cy="85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What’s missing?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1222675" y="3839000"/>
            <a:ext cx="4963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800">
                <a:highlight>
                  <a:srgbClr val="FFFFFF"/>
                </a:highlight>
              </a:rPr>
              <a:t>.homeService.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verifyPageIsOpen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/>
          </a:p>
        </p:txBody>
      </p:sp>
      <p:sp>
        <p:nvSpPr>
          <p:cNvPr id="338" name="Google Shape;338;p43"/>
          <p:cNvSpPr txBox="1"/>
          <p:nvPr/>
        </p:nvSpPr>
        <p:spPr>
          <a:xfrm>
            <a:off x="1071525" y="1185175"/>
            <a:ext cx="708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) {}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1071525" y="1220250"/>
            <a:ext cx="53667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 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) {}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3227325" y="1290500"/>
            <a:ext cx="1546800" cy="31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(Services)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0: whoami</a:t>
            </a:r>
            <a:endParaRPr sz="3000"/>
          </a:p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43875"/>
            <a:ext cx="2684025" cy="2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/>
        </p:nvSpPr>
        <p:spPr>
          <a:xfrm>
            <a:off x="3046400" y="891600"/>
            <a:ext cx="605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Gennadii Mishchevskii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Senior Automation QA Engineer at Ciklum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years in the industry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Automated back-end, front-end and mobile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https://www.linkedin.com/in/gennadiimishchevskii/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(Services)</a:t>
            </a:r>
            <a:endParaRPr sz="3000"/>
          </a:p>
        </p:txBody>
      </p:sp>
      <p:sp>
        <p:nvSpPr>
          <p:cNvPr id="347" name="Google Shape;3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4"/>
          <p:cNvSpPr txBox="1"/>
          <p:nvPr/>
        </p:nvSpPr>
        <p:spPr>
          <a:xfrm>
            <a:off x="485125" y="1647400"/>
            <a:ext cx="8435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</a:rPr>
              <a:t>describe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'Services'</a:t>
            </a:r>
            <a:r>
              <a:rPr lang="en" sz="1800">
                <a:highlight>
                  <a:srgbClr val="FFFFFF"/>
                </a:highlight>
              </a:rPr>
              <a:t>, 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it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highlight>
                  <a:srgbClr val="FFFFFF"/>
                </a:highlight>
              </a:rPr>
              <a:t>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withUser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'superUser'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'batman'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i="1" lang="en" sz="1800">
                <a:highlight>
                  <a:srgbClr val="FFFFFF"/>
                </a:highlight>
              </a:rPr>
              <a:t>expect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home.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logoIsDisplayed</a:t>
            </a:r>
            <a:r>
              <a:rPr lang="en" sz="1800">
                <a:highlight>
                  <a:srgbClr val="FFFFFF"/>
                </a:highlight>
              </a:rPr>
              <a:t>()).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2877325" y="2490625"/>
            <a:ext cx="23961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pool - data</a:t>
            </a:r>
            <a:endParaRPr sz="3000"/>
          </a:p>
        </p:txBody>
      </p:sp>
      <p:sp>
        <p:nvSpPr>
          <p:cNvPr id="355" name="Google Shape;3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2286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800">
                <a:highlight>
                  <a:srgbClr val="FFFFFF"/>
                </a:highlight>
              </a:rPr>
              <a:t>userInterface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hairColor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height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3228600" y="358750"/>
            <a:ext cx="6263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en" sz="1800">
                <a:highlight>
                  <a:srgbClr val="FFFFFF"/>
                </a:highlight>
              </a:rPr>
              <a:t>getUsers</a:t>
            </a:r>
            <a:r>
              <a:rPr lang="en" sz="1800">
                <a:highlight>
                  <a:srgbClr val="FFFFFF"/>
                </a:highlight>
              </a:rPr>
              <a:t>(): {[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name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en" sz="1800">
                <a:highlight>
                  <a:srgbClr val="FFFFFF"/>
                </a:highlight>
              </a:rPr>
              <a:t>]: userInterface}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10000</a:t>
            </a:r>
            <a:r>
              <a:rPr lang="en" sz="1800">
                <a:highlight>
                  <a:srgbClr val="FFFFFF"/>
                </a:highlight>
              </a:rPr>
              <a:t>: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'superUser'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'batman'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hairColor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'blond'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height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171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},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10001</a:t>
            </a:r>
            <a:r>
              <a:rPr lang="en" sz="1800">
                <a:highlight>
                  <a:srgbClr val="FFFFFF"/>
                </a:highlight>
              </a:rPr>
              <a:t>: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'normalUser'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'megaSecuredPassword_42!'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hairColor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'brunette'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height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168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pool - service</a:t>
            </a:r>
            <a:endParaRPr sz="3000"/>
          </a:p>
        </p:txBody>
      </p:sp>
      <p:sp>
        <p:nvSpPr>
          <p:cNvPr id="363" name="Google Shape;36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6"/>
          <p:cNvSpPr txBox="1"/>
          <p:nvPr/>
        </p:nvSpPr>
        <p:spPr>
          <a:xfrm>
            <a:off x="567975" y="1567625"/>
            <a:ext cx="3000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800">
                <a:highlight>
                  <a:srgbClr val="FFFFFF"/>
                </a:highlight>
              </a:rPr>
              <a:t>userInterface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id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free</a:t>
            </a:r>
            <a:r>
              <a:rPr lang="en" sz="1800">
                <a:highlight>
                  <a:srgbClr val="FFFFFF"/>
                </a:highlight>
              </a:rPr>
              <a:t>: () =&gt;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void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5258250" y="89075"/>
            <a:ext cx="3000000" cy="49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600">
                <a:solidFill>
                  <a:srgbClr val="2234FF"/>
                </a:solidFill>
                <a:highlight>
                  <a:srgbClr val="FFFFFF"/>
                </a:highlight>
              </a:rPr>
              <a:t>UserService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implements </a:t>
            </a:r>
            <a:r>
              <a:rPr lang="en" sz="600">
                <a:highlight>
                  <a:srgbClr val="FFFFFF"/>
                </a:highlight>
              </a:rPr>
              <a:t>UserServiceInterface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users </a:t>
            </a:r>
            <a:r>
              <a:rPr lang="en" sz="600">
                <a:highlight>
                  <a:srgbClr val="FFFFFF"/>
                </a:highlight>
              </a:rPr>
              <a:t>= </a:t>
            </a:r>
            <a:r>
              <a:rPr i="1" lang="en" sz="600">
                <a:highlight>
                  <a:srgbClr val="FFFFFF"/>
                </a:highlight>
              </a:rPr>
              <a:t>getUsers</a:t>
            </a:r>
            <a:r>
              <a:rPr lang="en" sz="600">
                <a:highlight>
                  <a:srgbClr val="FFFFFF"/>
                </a:highlight>
              </a:rPr>
              <a:t>();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freeUsers </a:t>
            </a:r>
            <a:r>
              <a:rPr lang="en" sz="600">
                <a:highlight>
                  <a:srgbClr val="FFFFFF"/>
                </a:highlight>
              </a:rPr>
              <a:t>= </a:t>
            </a:r>
            <a:r>
              <a:rPr i="1" lang="en" sz="600">
                <a:highlight>
                  <a:srgbClr val="FFFFFF"/>
                </a:highlight>
              </a:rPr>
              <a:t>getUsers</a:t>
            </a:r>
            <a:r>
              <a:rPr lang="en" sz="600">
                <a:highlight>
                  <a:srgbClr val="FFFFFF"/>
                </a:highlight>
              </a:rPr>
              <a:t>();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allocatedUsers </a:t>
            </a:r>
            <a:r>
              <a:rPr lang="en" sz="600">
                <a:highlight>
                  <a:srgbClr val="FFFFFF"/>
                </a:highlight>
              </a:rPr>
              <a:t>= {};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filteredUsers </a:t>
            </a:r>
            <a:r>
              <a:rPr lang="en" sz="600">
                <a:highlight>
                  <a:srgbClr val="FFFFFF"/>
                </a:highlight>
              </a:rPr>
              <a:t>= [];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firstFilter </a:t>
            </a:r>
            <a:r>
              <a:rPr lang="en" sz="600">
                <a:highlight>
                  <a:srgbClr val="FFFFFF"/>
                </a:highlight>
              </a:rPr>
              <a:t>=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allocate</a:t>
            </a:r>
            <a:r>
              <a:rPr lang="en" sz="600">
                <a:highlight>
                  <a:srgbClr val="FFFFFF"/>
                </a:highlight>
              </a:rPr>
              <a:t>()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i="1" lang="en" sz="600">
                <a:highlight>
                  <a:srgbClr val="FFFFFF"/>
                </a:highlight>
              </a:rPr>
              <a:t>log</a:t>
            </a:r>
            <a:r>
              <a:rPr lang="en" sz="600">
                <a:highlight>
                  <a:srgbClr val="FFFFFF"/>
                </a:highlight>
              </a:rPr>
              <a:t>.info(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`Allocating user`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600">
                <a:highlight>
                  <a:srgbClr val="FFFFFF"/>
                </a:highlight>
              </a:rPr>
              <a:t>(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filteredUsers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length </a:t>
            </a:r>
            <a:r>
              <a:rPr lang="en" sz="600">
                <a:highlight>
                  <a:srgbClr val="FFFFFF"/>
                </a:highlight>
              </a:rPr>
              <a:t>=== </a:t>
            </a:r>
            <a:r>
              <a:rPr lang="en" sz="6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600">
                <a:highlight>
                  <a:srgbClr val="FFFFFF"/>
                </a:highlight>
              </a:rPr>
              <a:t>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throw new </a:t>
            </a:r>
            <a:r>
              <a:rPr b="1" i="1" lang="en" sz="600">
                <a:solidFill>
                  <a:srgbClr val="660E7A"/>
                </a:solidFill>
                <a:highlight>
                  <a:srgbClr val="FFFFFF"/>
                </a:highlight>
              </a:rPr>
              <a:t>Error</a:t>
            </a:r>
            <a:r>
              <a:rPr lang="en" sz="600">
                <a:highlight>
                  <a:srgbClr val="FFFFFF"/>
                </a:highlight>
              </a:rPr>
              <a:t>(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`No free users with chosen filter parameters.</a:t>
            </a:r>
            <a:endParaRPr b="1" sz="6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     Free users: </a:t>
            </a:r>
            <a:r>
              <a:rPr lang="en" sz="600">
                <a:highlight>
                  <a:srgbClr val="FFFFFF"/>
                </a:highlight>
              </a:rPr>
              <a:t>${</a:t>
            </a:r>
            <a:r>
              <a:rPr b="1" i="1" lang="en" sz="600">
                <a:solidFill>
                  <a:srgbClr val="660E7A"/>
                </a:solidFill>
                <a:highlight>
                  <a:srgbClr val="FFFFFF"/>
                </a:highlight>
              </a:rPr>
              <a:t>JSON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stringify</a:t>
            </a:r>
            <a:r>
              <a:rPr lang="en" sz="600">
                <a:highlight>
                  <a:srgbClr val="FFFFFF"/>
                </a:highlight>
              </a:rPr>
              <a:t>(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freeUsers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en" sz="600">
                <a:highlight>
                  <a:srgbClr val="FFFFFF"/>
                </a:highlight>
              </a:rPr>
              <a:t>)}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     Allocated users: </a:t>
            </a:r>
            <a:r>
              <a:rPr lang="en" sz="600">
                <a:highlight>
                  <a:srgbClr val="FFFFFF"/>
                </a:highlight>
              </a:rPr>
              <a:t>${</a:t>
            </a:r>
            <a:r>
              <a:rPr b="1" i="1" lang="en" sz="600">
                <a:solidFill>
                  <a:srgbClr val="660E7A"/>
                </a:solidFill>
                <a:highlight>
                  <a:srgbClr val="FFFFFF"/>
                </a:highlight>
              </a:rPr>
              <a:t>JSON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stringify</a:t>
            </a:r>
            <a:r>
              <a:rPr lang="en" sz="600">
                <a:highlight>
                  <a:srgbClr val="FFFFFF"/>
                </a:highlight>
              </a:rPr>
              <a:t>(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allocatedUsers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en" sz="600">
                <a:highlight>
                  <a:srgbClr val="FFFFFF"/>
                </a:highlight>
              </a:rPr>
              <a:t>)}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600">
                <a:highlight>
                  <a:srgbClr val="FFFFFF"/>
                </a:highlight>
              </a:rPr>
              <a:t>[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id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user</a:t>
            </a:r>
            <a:r>
              <a:rPr lang="en" sz="600">
                <a:highlight>
                  <a:srgbClr val="FFFFFF"/>
                </a:highlight>
              </a:rPr>
              <a:t>] =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filteredUsers</a:t>
            </a:r>
            <a:r>
              <a:rPr lang="en" sz="600">
                <a:highlight>
                  <a:srgbClr val="FFFFFF"/>
                </a:highlight>
              </a:rPr>
              <a:t>[</a:t>
            </a:r>
            <a:r>
              <a:rPr lang="en" sz="6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600">
                <a:highlight>
                  <a:srgbClr val="FFFFFF"/>
                </a:highlight>
              </a:rPr>
              <a:t>];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600">
                <a:highlight>
                  <a:srgbClr val="FFFFFF"/>
                </a:highlight>
              </a:rPr>
              <a:t>{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password</a:t>
            </a:r>
            <a:r>
              <a:rPr lang="en" sz="600">
                <a:highlight>
                  <a:srgbClr val="FFFFFF"/>
                </a:highlight>
              </a:rPr>
              <a:t>} = 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user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delete 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freeUsers</a:t>
            </a:r>
            <a:r>
              <a:rPr lang="en" sz="600">
                <a:highlight>
                  <a:srgbClr val="FFFFFF"/>
                </a:highlight>
              </a:rPr>
              <a:t>[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id</a:t>
            </a:r>
            <a:r>
              <a:rPr lang="en" sz="600">
                <a:highlight>
                  <a:srgbClr val="FFFFFF"/>
                </a:highlight>
              </a:rPr>
              <a:t>];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allocatedUsers</a:t>
            </a:r>
            <a:r>
              <a:rPr lang="en" sz="600">
                <a:highlight>
                  <a:srgbClr val="FFFFFF"/>
                </a:highlight>
              </a:rPr>
              <a:t>[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id</a:t>
            </a:r>
            <a:r>
              <a:rPr lang="en" sz="600">
                <a:highlight>
                  <a:srgbClr val="FFFFFF"/>
                </a:highlight>
              </a:rPr>
              <a:t>] = 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user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resetFilter</a:t>
            </a:r>
            <a:r>
              <a:rPr lang="en" sz="600">
                <a:highlight>
                  <a:srgbClr val="FFFFFF"/>
                </a:highlight>
              </a:rPr>
              <a:t>();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i="1" lang="en" sz="600">
                <a:highlight>
                  <a:srgbClr val="FFFFFF"/>
                </a:highlight>
              </a:rPr>
              <a:t>log</a:t>
            </a:r>
            <a:r>
              <a:rPr lang="en" sz="600">
                <a:highlight>
                  <a:srgbClr val="FFFFFF"/>
                </a:highlight>
              </a:rPr>
              <a:t>.info(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`Allocated user: </a:t>
            </a:r>
            <a:r>
              <a:rPr lang="en" sz="600">
                <a:highlight>
                  <a:srgbClr val="FFFFFF"/>
                </a:highlight>
              </a:rPr>
              <a:t>${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id</a:t>
            </a:r>
            <a:r>
              <a:rPr lang="en" sz="600">
                <a:highlight>
                  <a:srgbClr val="FFFFFF"/>
                </a:highlight>
              </a:rPr>
              <a:t>}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 - </a:t>
            </a:r>
            <a:r>
              <a:rPr lang="en" sz="600">
                <a:highlight>
                  <a:srgbClr val="FFFFFF"/>
                </a:highlight>
              </a:rPr>
              <a:t>${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600">
                <a:highlight>
                  <a:srgbClr val="FFFFFF"/>
                </a:highlight>
              </a:rPr>
              <a:t>}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600">
                <a:highlight>
                  <a:srgbClr val="FFFFFF"/>
                </a:highlight>
              </a:rPr>
              <a:t>{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id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password</a:t>
            </a:r>
            <a:r>
              <a:rPr lang="en" sz="600">
                <a:highlight>
                  <a:srgbClr val="FFFFFF"/>
                </a:highlight>
              </a:rPr>
              <a:t>,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free</a:t>
            </a:r>
            <a:r>
              <a:rPr lang="en" sz="600">
                <a:highlight>
                  <a:srgbClr val="FFFFFF"/>
                </a:highlight>
              </a:rPr>
              <a:t>: () =&gt;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free</a:t>
            </a:r>
            <a:r>
              <a:rPr lang="en" sz="600">
                <a:highlight>
                  <a:srgbClr val="FFFFFF"/>
                </a:highlight>
              </a:rPr>
              <a:t>(</a:t>
            </a:r>
            <a:r>
              <a:rPr lang="en" sz="600">
                <a:solidFill>
                  <a:srgbClr val="E73305"/>
                </a:solidFill>
                <a:highlight>
                  <a:srgbClr val="FFFFFF"/>
                </a:highlight>
              </a:rPr>
              <a:t>id</a:t>
            </a:r>
            <a:r>
              <a:rPr lang="en" sz="600">
                <a:highlight>
                  <a:srgbClr val="FFFFFF"/>
                </a:highlight>
              </a:rPr>
              <a:t>)};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blonde</a:t>
            </a:r>
            <a:r>
              <a:rPr lang="en" sz="600">
                <a:highlight>
                  <a:srgbClr val="FFFFFF"/>
                </a:highlight>
              </a:rPr>
              <a:t>()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i="1" lang="en" sz="600">
                <a:highlight>
                  <a:srgbClr val="FFFFFF"/>
                </a:highlight>
              </a:rPr>
              <a:t>log</a:t>
            </a:r>
            <a:r>
              <a:rPr lang="en" sz="600">
                <a:highlight>
                  <a:srgbClr val="FFFFFF"/>
                </a:highlight>
              </a:rPr>
              <a:t>.info(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`Filtering blonds`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filter</a:t>
            </a:r>
            <a:r>
              <a:rPr lang="en" sz="600">
                <a:highlight>
                  <a:srgbClr val="FFFFFF"/>
                </a:highlight>
              </a:rPr>
              <a:t>(([id, user]) =&gt; user.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hairColor </a:t>
            </a:r>
            <a:r>
              <a:rPr lang="en" sz="600">
                <a:highlight>
                  <a:srgbClr val="FFFFFF"/>
                </a:highlight>
              </a:rPr>
              <a:t>=== 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'blond'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heightMoreThan</a:t>
            </a:r>
            <a:r>
              <a:rPr lang="en" sz="600">
                <a:highlight>
                  <a:srgbClr val="FFFFFF"/>
                </a:highlight>
              </a:rPr>
              <a:t>(height)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i="1" lang="en" sz="600">
                <a:highlight>
                  <a:srgbClr val="FFFFFF"/>
                </a:highlight>
              </a:rPr>
              <a:t>log</a:t>
            </a:r>
            <a:r>
              <a:rPr lang="en" sz="600">
                <a:highlight>
                  <a:srgbClr val="FFFFFF"/>
                </a:highlight>
              </a:rPr>
              <a:t>.info(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`Filtering users with height more than: </a:t>
            </a:r>
            <a:r>
              <a:rPr lang="en" sz="600">
                <a:highlight>
                  <a:srgbClr val="FFFFFF"/>
                </a:highlight>
              </a:rPr>
              <a:t>${height}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filter</a:t>
            </a:r>
            <a:r>
              <a:rPr lang="en" sz="600">
                <a:highlight>
                  <a:srgbClr val="FFFFFF"/>
                </a:highlight>
              </a:rPr>
              <a:t>(([id, user]) =&gt; user.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height </a:t>
            </a:r>
            <a:r>
              <a:rPr lang="en" sz="600">
                <a:highlight>
                  <a:srgbClr val="FFFFFF"/>
                </a:highlight>
              </a:rPr>
              <a:t>&gt; height);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any</a:t>
            </a:r>
            <a:r>
              <a:rPr lang="en" sz="600">
                <a:highlight>
                  <a:srgbClr val="FFFFFF"/>
                </a:highlight>
              </a:rPr>
              <a:t>()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filter</a:t>
            </a:r>
            <a:r>
              <a:rPr lang="en" sz="600">
                <a:highlight>
                  <a:srgbClr val="FFFFFF"/>
                </a:highlight>
              </a:rPr>
              <a:t>(() =&gt;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filter</a:t>
            </a:r>
            <a:r>
              <a:rPr lang="en" sz="600">
                <a:highlight>
                  <a:srgbClr val="FFFFFF"/>
                </a:highlight>
              </a:rPr>
              <a:t>(predicate)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filteredUsers </a:t>
            </a:r>
            <a:r>
              <a:rPr lang="en" sz="600">
                <a:highlight>
                  <a:srgbClr val="FFFFFF"/>
                </a:highlight>
              </a:rPr>
              <a:t>=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firstFilter</a:t>
            </a:r>
            <a:endParaRPr b="1" sz="600">
              <a:solidFill>
                <a:srgbClr val="660E7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     </a:t>
            </a:r>
            <a:r>
              <a:rPr lang="en" sz="600">
                <a:highlight>
                  <a:srgbClr val="FFFFFF"/>
                </a:highlight>
              </a:rPr>
              <a:t>? (</a:t>
            </a:r>
            <a:r>
              <a:rPr b="1" i="1" lang="en" sz="600">
                <a:solidFill>
                  <a:srgbClr val="660E7A"/>
                </a:solidFill>
                <a:highlight>
                  <a:srgbClr val="FFFFFF"/>
                </a:highlight>
              </a:rPr>
              <a:t>Object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as any</a:t>
            </a:r>
            <a:r>
              <a:rPr lang="en" sz="600">
                <a:highlight>
                  <a:srgbClr val="FFFFFF"/>
                </a:highlight>
              </a:rPr>
              <a:t>).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entries</a:t>
            </a:r>
            <a:r>
              <a:rPr lang="en" sz="600">
                <a:highlight>
                  <a:srgbClr val="FFFFFF"/>
                </a:highlight>
              </a:rPr>
              <a:t>(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freeUsers</a:t>
            </a:r>
            <a:r>
              <a:rPr lang="en" sz="600">
                <a:highlight>
                  <a:srgbClr val="FFFFFF"/>
                </a:highlight>
              </a:rPr>
              <a:t>).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filter</a:t>
            </a:r>
            <a:r>
              <a:rPr lang="en" sz="600">
                <a:highlight>
                  <a:srgbClr val="FFFFFF"/>
                </a:highlight>
              </a:rPr>
              <a:t>(predicate)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  :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filteredUsers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filter</a:t>
            </a:r>
            <a:r>
              <a:rPr lang="en" sz="600">
                <a:highlight>
                  <a:srgbClr val="FFFFFF"/>
                </a:highlight>
              </a:rPr>
              <a:t>(predicate);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firstFilter </a:t>
            </a:r>
            <a:r>
              <a:rPr lang="en" sz="600">
                <a:highlight>
                  <a:srgbClr val="FFFFFF"/>
                </a:highlight>
              </a:rPr>
              <a:t>=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free</a:t>
            </a:r>
            <a:r>
              <a:rPr lang="en" sz="600">
                <a:highlight>
                  <a:srgbClr val="FFFFFF"/>
                </a:highlight>
              </a:rPr>
              <a:t>(id)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i="1" lang="en" sz="600">
                <a:highlight>
                  <a:srgbClr val="FFFFFF"/>
                </a:highlight>
              </a:rPr>
              <a:t>log</a:t>
            </a:r>
            <a:r>
              <a:rPr lang="en" sz="600">
                <a:highlight>
                  <a:srgbClr val="FFFFFF"/>
                </a:highlight>
              </a:rPr>
              <a:t>.info(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`Freeing user: </a:t>
            </a:r>
            <a:r>
              <a:rPr lang="en" sz="600">
                <a:highlight>
                  <a:srgbClr val="FFFFFF"/>
                </a:highlight>
              </a:rPr>
              <a:t>${id}</a:t>
            </a:r>
            <a:r>
              <a:rPr b="1" lang="en" sz="600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 sz="600">
                <a:highlight>
                  <a:srgbClr val="FFFFFF"/>
                </a:highlight>
              </a:rPr>
              <a:t>);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delete 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allocatedUsers</a:t>
            </a:r>
            <a:r>
              <a:rPr lang="en" sz="600">
                <a:highlight>
                  <a:srgbClr val="FFFFFF"/>
                </a:highlight>
              </a:rPr>
              <a:t>[id];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freeUsers</a:t>
            </a:r>
            <a:r>
              <a:rPr lang="en" sz="600">
                <a:highlight>
                  <a:srgbClr val="FFFFFF"/>
                </a:highlight>
              </a:rPr>
              <a:t>[id] =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users</a:t>
            </a:r>
            <a:r>
              <a:rPr lang="en" sz="600">
                <a:highlight>
                  <a:srgbClr val="FFFFFF"/>
                </a:highlight>
              </a:rPr>
              <a:t>[id];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600">
                <a:solidFill>
                  <a:srgbClr val="7A7A43"/>
                </a:solidFill>
                <a:highlight>
                  <a:srgbClr val="FFFFFF"/>
                </a:highlight>
              </a:rPr>
              <a:t>resetFilter</a:t>
            </a:r>
            <a:r>
              <a:rPr lang="en" sz="600">
                <a:highlight>
                  <a:srgbClr val="FFFFFF"/>
                </a:highlight>
              </a:rPr>
              <a:t>() {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filteredUsers </a:t>
            </a:r>
            <a:r>
              <a:rPr lang="en" sz="600">
                <a:highlight>
                  <a:srgbClr val="FFFFFF"/>
                </a:highlight>
              </a:rPr>
              <a:t>= [];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600">
                <a:highlight>
                  <a:srgbClr val="FFFFFF"/>
                </a:highlight>
              </a:rPr>
              <a:t>.</a:t>
            </a:r>
            <a:r>
              <a:rPr b="1" lang="en" sz="600">
                <a:solidFill>
                  <a:srgbClr val="660E7A"/>
                </a:solidFill>
                <a:highlight>
                  <a:srgbClr val="FFFFFF"/>
                </a:highlight>
              </a:rPr>
              <a:t>firstFilter </a:t>
            </a:r>
            <a:r>
              <a:rPr lang="en" sz="600">
                <a:highlight>
                  <a:srgbClr val="FFFFFF"/>
                </a:highlight>
              </a:rPr>
              <a:t>= </a:t>
            </a: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600">
                <a:highlight>
                  <a:srgbClr val="FFFFFF"/>
                </a:highlight>
              </a:rPr>
              <a:t>;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 }</a:t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}</a:t>
            </a:r>
            <a:endParaRPr sz="6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(UserService)</a:t>
            </a:r>
            <a:endParaRPr sz="3000"/>
          </a:p>
        </p:txBody>
      </p:sp>
      <p:sp>
        <p:nvSpPr>
          <p:cNvPr id="371" name="Google Shape;3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7"/>
          <p:cNvSpPr txBox="1"/>
          <p:nvPr/>
        </p:nvSpPr>
        <p:spPr>
          <a:xfrm>
            <a:off x="1808025" y="1099675"/>
            <a:ext cx="5691000" cy="3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highlight>
                  <a:srgbClr val="FFFFFF"/>
                </a:highlight>
              </a:rPr>
              <a:t>describe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</a:rPr>
              <a:t>'Services'</a:t>
            </a:r>
            <a:r>
              <a:rPr lang="en" sz="1600">
                <a:highlight>
                  <a:srgbClr val="FFFFFF"/>
                </a:highlight>
              </a:rPr>
              <a:t>, () =&gt; {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blondUserHigher170 </a:t>
            </a:r>
            <a:r>
              <a:rPr lang="en" sz="1600">
                <a:highlight>
                  <a:srgbClr val="FFFFFF"/>
                </a:highlight>
              </a:rPr>
              <a:t>=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 sz="1600">
                <a:highlight>
                  <a:srgbClr val="FFFFFF"/>
                </a:highlight>
              </a:rPr>
              <a:t>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i="1" lang="en" sz="1600">
                <a:highlight>
                  <a:srgbClr val="FFFFFF"/>
                </a:highlight>
              </a:rPr>
              <a:t>beforeAll</a:t>
            </a:r>
            <a:r>
              <a:rPr lang="en" sz="1600">
                <a:highlight>
                  <a:srgbClr val="FFFFFF"/>
                </a:highlight>
              </a:rPr>
              <a:t>(() =&gt;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user</a:t>
            </a:r>
            <a:endParaRPr sz="1600">
              <a:solidFill>
                <a:srgbClr val="E7330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   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blonde</a:t>
            </a:r>
            <a:r>
              <a:rPr lang="en" sz="1600">
                <a:highlight>
                  <a:srgbClr val="FFFFFF"/>
                </a:highlight>
              </a:rPr>
              <a:t>()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heightMoreThan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</a:rPr>
              <a:t>170</a:t>
            </a:r>
            <a:r>
              <a:rPr lang="en" sz="1600">
                <a:highlight>
                  <a:srgbClr val="FFFFFF"/>
                </a:highlight>
              </a:rPr>
              <a:t>)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allocate</a:t>
            </a:r>
            <a:r>
              <a:rPr lang="en" sz="1600">
                <a:highlight>
                  <a:srgbClr val="FFFFFF"/>
                </a:highlight>
              </a:rPr>
              <a:t>());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i="1" lang="en" sz="1600">
                <a:highlight>
                  <a:srgbClr val="FFFFFF"/>
                </a:highlight>
              </a:rPr>
              <a:t>afterAll</a:t>
            </a:r>
            <a:r>
              <a:rPr lang="en" sz="1600">
                <a:highlight>
                  <a:srgbClr val="FFFFFF"/>
                </a:highlight>
              </a:rPr>
              <a:t>(() =&gt;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blondUserHigher170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free</a:t>
            </a:r>
            <a:r>
              <a:rPr lang="en" sz="1600">
                <a:highlight>
                  <a:srgbClr val="FFFFFF"/>
                </a:highlight>
              </a:rPr>
              <a:t>());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i="1" lang="en" sz="1600">
                <a:highlight>
                  <a:srgbClr val="FFFFFF"/>
                </a:highlight>
              </a:rPr>
              <a:t>it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600">
                <a:highlight>
                  <a:srgbClr val="FFFFFF"/>
                </a:highlight>
              </a:rPr>
              <a:t>() =&gt; {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600">
                <a:highlight>
                  <a:srgbClr val="FFFFFF"/>
                </a:highlight>
              </a:rPr>
              <a:t>.as(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blondUserHigher170</a:t>
            </a:r>
            <a:r>
              <a:rPr lang="en" sz="1600">
                <a:highlight>
                  <a:srgbClr val="FFFFFF"/>
                </a:highlight>
              </a:rPr>
              <a:t>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</a:t>
            </a:r>
            <a:r>
              <a:rPr i="1" lang="en" sz="1600">
                <a:highlight>
                  <a:srgbClr val="FFFFFF"/>
                </a:highlight>
              </a:rPr>
              <a:t>expect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home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000080"/>
                </a:solidFill>
                <a:highlight>
                  <a:schemeClr val="lt1"/>
                </a:highlight>
              </a:rPr>
              <a:t>page</a:t>
            </a:r>
            <a:r>
              <a:rPr lang="en" sz="1800">
                <a:highlight>
                  <a:schemeClr val="lt1"/>
                </a:highlight>
              </a:rPr>
              <a:t>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logoIsDisplayed</a:t>
            </a:r>
            <a:r>
              <a:rPr lang="en" sz="1600">
                <a:highlight>
                  <a:srgbClr val="FFFFFF"/>
                </a:highlight>
              </a:rPr>
              <a:t>()).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600">
                <a:highlight>
                  <a:srgbClr val="FFFFFF"/>
                </a:highlight>
              </a:rPr>
              <a:t>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});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});</a:t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1874825" y="1614550"/>
            <a:ext cx="2250600" cy="10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7"/>
          <p:cNvSpPr/>
          <p:nvPr/>
        </p:nvSpPr>
        <p:spPr>
          <a:xfrm>
            <a:off x="1884225" y="2615350"/>
            <a:ext cx="38202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/>
          <p:nvPr/>
        </p:nvSpPr>
        <p:spPr>
          <a:xfrm>
            <a:off x="2544925" y="3097700"/>
            <a:ext cx="2882700" cy="33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(Services)</a:t>
            </a:r>
            <a:endParaRPr sz="3000"/>
          </a:p>
        </p:txBody>
      </p:sp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1575150" y="752575"/>
            <a:ext cx="6056700" cy="38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172525" y="2075725"/>
            <a:ext cx="1262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physical page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275" y="983550"/>
            <a:ext cx="57150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7716325" y="2075725"/>
            <a:ext cx="1262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Lots of logical pages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250" y="3228825"/>
            <a:ext cx="1932450" cy="17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9"/>
          <p:cNvSpPr txBox="1"/>
          <p:nvPr/>
        </p:nvSpPr>
        <p:spPr>
          <a:xfrm>
            <a:off x="434550" y="858125"/>
            <a:ext cx="56703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WeatherPa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434550" y="858125"/>
            <a:ext cx="4460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WeatherPa</a:t>
            </a:r>
            <a:r>
              <a:rPr lang="en" sz="1800">
                <a:highlight>
                  <a:srgbClr val="FFFFFF"/>
                </a:highlight>
              </a:rPr>
              <a:t>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94" name="Google Shape;394;p4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(Services)</a:t>
            </a:r>
            <a:endParaRPr sz="3000"/>
          </a:p>
        </p:txBody>
      </p:sp>
      <p:sp>
        <p:nvSpPr>
          <p:cNvPr id="395" name="Google Shape;395;p49"/>
          <p:cNvSpPr txBox="1"/>
          <p:nvPr/>
        </p:nvSpPr>
        <p:spPr>
          <a:xfrm>
            <a:off x="429875" y="2293475"/>
            <a:ext cx="63585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   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   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weatherPage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WaetherPa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1300775" y="3243525"/>
            <a:ext cx="3533700" cy="31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00" y="1769813"/>
            <a:ext cx="31623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(better api)</a:t>
            </a:r>
            <a:endParaRPr sz="3000"/>
          </a:p>
        </p:txBody>
      </p:sp>
      <p:sp>
        <p:nvSpPr>
          <p:cNvPr id="403" name="Google Shape;4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0"/>
          <p:cNvSpPr txBox="1"/>
          <p:nvPr/>
        </p:nvSpPr>
        <p:spPr>
          <a:xfrm>
            <a:off x="2412025" y="589375"/>
            <a:ext cx="47418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ElementFinder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id</a:t>
            </a:r>
            <a:r>
              <a:rPr lang="en">
                <a:highlight>
                  <a:srgbClr val="FFFFFF"/>
                </a:highlight>
              </a:rPr>
              <a:t>(id, options?)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'id'</a:t>
            </a:r>
            <a:r>
              <a:rPr lang="en">
                <a:highlight>
                  <a:srgbClr val="FFFFFF"/>
                </a:highlight>
              </a:rPr>
              <a:t>, id);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>
                <a:highlight>
                  <a:srgbClr val="FFFFFF"/>
                </a:highlight>
              </a:rPr>
              <a:t>(accessibilityId)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'accessibility id'</a:t>
            </a:r>
            <a:r>
              <a:rPr lang="en">
                <a:highlight>
                  <a:srgbClr val="FFFFFF"/>
                </a:highlight>
              </a:rPr>
              <a:t>, accessibilityId);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xpath</a:t>
            </a:r>
            <a:r>
              <a:rPr lang="en">
                <a:highlight>
                  <a:srgbClr val="FFFFFF"/>
                </a:highlight>
              </a:rPr>
              <a:t>(xpath)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>
                <a:highlight>
                  <a:srgbClr val="FFFFFF"/>
                </a:highlight>
              </a:rPr>
              <a:t>, xpath);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className</a:t>
            </a:r>
            <a:r>
              <a:rPr lang="en">
                <a:highlight>
                  <a:srgbClr val="FFFFFF"/>
                </a:highlight>
              </a:rPr>
              <a:t>(className)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'class name'</a:t>
            </a:r>
            <a:r>
              <a:rPr lang="en">
                <a:highlight>
                  <a:srgbClr val="FFFFFF"/>
                </a:highlight>
              </a:rPr>
              <a:t>, className);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text</a:t>
            </a:r>
            <a:r>
              <a:rPr lang="en">
                <a:highlight>
                  <a:srgbClr val="FFFFFF"/>
                </a:highlight>
              </a:rPr>
              <a:t>(text, options =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>
                <a:highlight>
                  <a:srgbClr val="FFFFFF"/>
                </a:highlight>
              </a:rPr>
              <a:t>})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highlight>
                  <a:srgbClr val="FFFFFF"/>
                </a:highlight>
              </a:rPr>
              <a:t>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r>
              <a:rPr lang="en">
                <a:highlight>
                  <a:srgbClr val="FFFFFF"/>
                </a:highlight>
              </a:rPr>
              <a:t>} = options;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locator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endParaRPr b="1">
              <a:solidFill>
                <a:srgbClr val="660E7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     </a:t>
            </a:r>
            <a:r>
              <a:rPr lang="en">
                <a:highlight>
                  <a:srgbClr val="FFFFFF"/>
                </a:highlight>
              </a:rPr>
              <a:t>?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`//*[contains(@text, '</a:t>
            </a:r>
            <a:r>
              <a:rPr lang="en">
                <a:highlight>
                  <a:srgbClr val="FFFFFF"/>
                </a:highlight>
              </a:rPr>
              <a:t>${text}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')]`</a:t>
            </a:r>
            <a:endParaRPr b="1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     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`//*[@text = '</a:t>
            </a:r>
            <a:r>
              <a:rPr lang="en">
                <a:highlight>
                  <a:srgbClr val="FFFFFF"/>
                </a:highlight>
              </a:rPr>
              <a:t>${text}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']`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locator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5" name="Google Shape;405;p50"/>
          <p:cNvSpPr/>
          <p:nvPr/>
        </p:nvSpPr>
        <p:spPr>
          <a:xfrm>
            <a:off x="3926850" y="3946925"/>
            <a:ext cx="6072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/>
          <p:nvPr/>
        </p:nvSpPr>
        <p:spPr>
          <a:xfrm>
            <a:off x="2509627" y="1431245"/>
            <a:ext cx="5889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70350"/>
            <a:ext cx="8839201" cy="16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6586"/>
            <a:ext cx="8839198" cy="175548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1"/>
          <p:cNvSpPr/>
          <p:nvPr/>
        </p:nvSpPr>
        <p:spPr>
          <a:xfrm>
            <a:off x="5581600" y="3842350"/>
            <a:ext cx="5085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>
            <a:off x="5581600" y="4203500"/>
            <a:ext cx="5085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/>
          <p:nvPr/>
        </p:nvSpPr>
        <p:spPr>
          <a:xfrm>
            <a:off x="6262450" y="2214325"/>
            <a:ext cx="9195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1"/>
          <p:cNvSpPr/>
          <p:nvPr/>
        </p:nvSpPr>
        <p:spPr>
          <a:xfrm>
            <a:off x="6262450" y="1243300"/>
            <a:ext cx="4242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1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(platforms difference)</a:t>
            </a:r>
            <a:endParaRPr sz="3000"/>
          </a:p>
        </p:txBody>
      </p:sp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2"/>
          <p:cNvSpPr txBox="1"/>
          <p:nvPr/>
        </p:nvSpPr>
        <p:spPr>
          <a:xfrm>
            <a:off x="151800" y="706675"/>
            <a:ext cx="48528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ElementFinder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 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 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>
                <a:highlight>
                  <a:srgbClr val="FFFFFF"/>
                </a:highlight>
              </a:rPr>
              <a:t>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text</a:t>
            </a:r>
            <a:r>
              <a:rPr lang="en">
                <a:highlight>
                  <a:srgbClr val="FFFFFF"/>
                </a:highlight>
              </a:rPr>
              <a:t>(text, options =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>
                <a:highlight>
                  <a:srgbClr val="FFFFFF"/>
                </a:highlight>
              </a:rPr>
              <a:t>})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highlight>
                  <a:srgbClr val="FFFFFF"/>
                </a:highlight>
              </a:rPr>
              <a:t>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r>
              <a:rPr lang="en">
                <a:highlight>
                  <a:srgbClr val="FFFFFF"/>
                </a:highlight>
              </a:rPr>
              <a:t>} = options;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locator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endParaRPr b="1">
              <a:solidFill>
                <a:srgbClr val="660E7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     </a:t>
            </a:r>
            <a:r>
              <a:rPr lang="en">
                <a:highlight>
                  <a:srgbClr val="FFFFFF"/>
                </a:highlight>
              </a:rPr>
              <a:t>?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`//*[contains(@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, '</a:t>
            </a:r>
            <a:r>
              <a:rPr lang="en">
                <a:highlight>
                  <a:srgbClr val="FFFFFF"/>
                </a:highlight>
              </a:rPr>
              <a:t>${text}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')]`</a:t>
            </a:r>
            <a:endParaRPr b="1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     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`//*[@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 = '</a:t>
            </a:r>
            <a:r>
              <a:rPr lang="en">
                <a:highlight>
                  <a:srgbClr val="FFFFFF"/>
                </a:highlight>
              </a:rPr>
              <a:t>${text}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']`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locator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>
                <a:highlight>
                  <a:srgbClr val="FFFFFF"/>
                </a:highlight>
              </a:rPr>
              <a:t>(id, options =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>
                <a:highlight>
                  <a:srgbClr val="FFFFFF"/>
                </a:highlight>
              </a:rPr>
              <a:t>})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highlight>
                  <a:srgbClr val="FFFFFF"/>
                </a:highlight>
              </a:rPr>
              <a:t>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r>
              <a:rPr lang="en">
                <a:highlight>
                  <a:srgbClr val="FFFFFF"/>
                </a:highlight>
              </a:rPr>
              <a:t>} = options;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partial</a:t>
            </a:r>
            <a:endParaRPr b="1">
              <a:solidFill>
                <a:srgbClr val="660E7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     </a:t>
            </a:r>
            <a:r>
              <a:rPr lang="en">
                <a:highlight>
                  <a:srgbClr val="FFFFFF"/>
                </a:highlight>
              </a:rPr>
              <a:t>?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'xpath'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`//*[contains(@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, '</a:t>
            </a:r>
            <a:r>
              <a:rPr lang="en">
                <a:highlight>
                  <a:srgbClr val="FFFFFF"/>
                </a:highlight>
              </a:rPr>
              <a:t>${id}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')]`</a:t>
            </a:r>
            <a:r>
              <a:rPr lang="en">
                <a:highlight>
                  <a:srgbClr val="FFFFFF"/>
                </a:highlight>
              </a:rPr>
              <a:t>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: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>
                <a:highlight>
                  <a:srgbClr val="FFFFFF"/>
                </a:highlight>
              </a:rPr>
              <a:t>.accessibilityId(id);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26" name="Google Shape;426;p52"/>
          <p:cNvSpPr txBox="1"/>
          <p:nvPr/>
        </p:nvSpPr>
        <p:spPr>
          <a:xfrm>
            <a:off x="4831800" y="1229550"/>
            <a:ext cx="39174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elementFinder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>
                <a:highlight>
                  <a:srgbClr val="FFFFFF"/>
                </a:highlight>
              </a:rPr>
              <a:t>(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 'content-desc'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'contentDescription'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'text'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4831800" y="2524950"/>
            <a:ext cx="39174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elementFinder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>
                <a:highlight>
                  <a:srgbClr val="FFFFFF"/>
                </a:highlight>
              </a:rPr>
              <a:t>(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'name'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'name'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'value'</a:t>
            </a:r>
            <a:r>
              <a:rPr lang="en">
                <a:highlight>
                  <a:srgbClr val="FFFFFF"/>
                </a:highlight>
              </a:rPr>
              <a:t>);</a:t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6014600" y="762450"/>
            <a:ext cx="2066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Android</a:t>
            </a:r>
            <a:endParaRPr sz="1800"/>
          </a:p>
        </p:txBody>
      </p:sp>
      <p:sp>
        <p:nvSpPr>
          <p:cNvPr id="429" name="Google Shape;429;p52"/>
          <p:cNvSpPr txBox="1"/>
          <p:nvPr/>
        </p:nvSpPr>
        <p:spPr>
          <a:xfrm>
            <a:off x="6014600" y="2134050"/>
            <a:ext cx="2066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iOS</a:t>
            </a:r>
            <a:endParaRPr sz="1800"/>
          </a:p>
        </p:txBody>
      </p:sp>
      <p:sp>
        <p:nvSpPr>
          <p:cNvPr id="430" name="Google Shape;430;p52"/>
          <p:cNvSpPr/>
          <p:nvPr/>
        </p:nvSpPr>
        <p:spPr>
          <a:xfrm>
            <a:off x="900300" y="2843500"/>
            <a:ext cx="12318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2"/>
          <p:cNvSpPr/>
          <p:nvPr/>
        </p:nvSpPr>
        <p:spPr>
          <a:xfrm>
            <a:off x="5577375" y="3965325"/>
            <a:ext cx="2860200" cy="71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2"/>
          <p:cNvSpPr txBox="1"/>
          <p:nvPr/>
        </p:nvSpPr>
        <p:spPr>
          <a:xfrm>
            <a:off x="5582575" y="3965325"/>
            <a:ext cx="28899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search for multiple elements?</a:t>
            </a:r>
            <a:endParaRPr sz="1800"/>
          </a:p>
        </p:txBody>
      </p:sp>
      <p:sp>
        <p:nvSpPr>
          <p:cNvPr id="433" name="Google Shape;433;p52"/>
          <p:cNvSpPr/>
          <p:nvPr/>
        </p:nvSpPr>
        <p:spPr>
          <a:xfrm>
            <a:off x="817490" y="925484"/>
            <a:ext cx="3165300" cy="71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1981200" y="2404450"/>
            <a:ext cx="11259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1578975" y="4098150"/>
            <a:ext cx="25032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(multiple elements search)</a:t>
            </a:r>
            <a:endParaRPr sz="3000"/>
          </a:p>
        </p:txBody>
      </p:sp>
      <p:sp>
        <p:nvSpPr>
          <p:cNvPr id="441" name="Google Shape;44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3"/>
          <p:cNvSpPr txBox="1"/>
          <p:nvPr/>
        </p:nvSpPr>
        <p:spPr>
          <a:xfrm>
            <a:off x="455400" y="765100"/>
            <a:ext cx="85206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abstract 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BaseElementFinder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abstract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searchFunction</a:t>
            </a:r>
            <a:r>
              <a:rPr lang="en" sz="1800">
                <a:highlight>
                  <a:srgbClr val="FFFFFF"/>
                </a:highlight>
              </a:rPr>
              <a:t>(using: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, value: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, options: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any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             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             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id</a:t>
            </a:r>
            <a:r>
              <a:rPr lang="en" sz="1800">
                <a:highlight>
                  <a:srgbClr val="FFFFFF"/>
                </a:highlight>
              </a:rPr>
              <a:t>(id, options?)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searchFunction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'id'</a:t>
            </a:r>
            <a:r>
              <a:rPr lang="en" sz="1800">
                <a:highlight>
                  <a:srgbClr val="FFFFFF"/>
                </a:highlight>
              </a:rPr>
              <a:t>, id, options);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455400" y="1659025"/>
            <a:ext cx="8385300" cy="45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3"/>
          <p:cNvSpPr/>
          <p:nvPr/>
        </p:nvSpPr>
        <p:spPr>
          <a:xfrm>
            <a:off x="1442700" y="3645175"/>
            <a:ext cx="3917100" cy="34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0: Agenda</a:t>
            </a:r>
            <a:endParaRPr sz="3000"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768900" y="873900"/>
            <a:ext cx="4265100" cy="30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1 - What do we want to achieve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2 - What do we need to have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3 - How do we trigger test run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4 - Abstraction layers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5 - Element Finder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6 - Waiters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4883700" y="873900"/>
            <a:ext cx="42651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7 - How to fight platform differences without “if” on each line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8 - Dynamic imports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9 -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to check that page opened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10 - Automate automation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3542950" y="3143650"/>
            <a:ext cx="1116300" cy="66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4837075" y="3231700"/>
            <a:ext cx="25926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-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means problem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542950" y="4134250"/>
            <a:ext cx="1116300" cy="66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4837075" y="4222300"/>
            <a:ext cx="25926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-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 to focus on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475" y="3718300"/>
            <a:ext cx="1178100" cy="11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(multiple elements search)</a:t>
            </a:r>
            <a:endParaRPr sz="3000"/>
          </a:p>
        </p:txBody>
      </p:sp>
      <p:sp>
        <p:nvSpPr>
          <p:cNvPr id="450" name="Google Shape;45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54"/>
          <p:cNvSpPr txBox="1"/>
          <p:nvPr/>
        </p:nvSpPr>
        <p:spPr>
          <a:xfrm>
            <a:off x="152400" y="685800"/>
            <a:ext cx="8821200" cy="43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BaseElementFinder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():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ElementsFinder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ElementsFinder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searchFunction</a:t>
            </a:r>
            <a:r>
              <a:rPr lang="en" sz="1800">
                <a:highlight>
                  <a:srgbClr val="FFFFFF"/>
                </a:highlight>
              </a:rPr>
              <a:t>(usin</a:t>
            </a:r>
            <a:r>
              <a:rPr lang="en" sz="1800">
                <a:highlight>
                  <a:srgbClr val="FFFFFF"/>
                </a:highlight>
              </a:rPr>
              <a:t>g</a:t>
            </a:r>
            <a:r>
              <a:rPr lang="en" sz="1800">
                <a:highlight>
                  <a:srgbClr val="FFFFFF"/>
                </a:highlight>
              </a:rPr>
              <a:t>, value)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(using, value);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452" name="Google Shape;452;p54"/>
          <p:cNvSpPr/>
          <p:nvPr/>
        </p:nvSpPr>
        <p:spPr>
          <a:xfrm>
            <a:off x="228600" y="3813325"/>
            <a:ext cx="4343400" cy="62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4"/>
          <p:cNvSpPr/>
          <p:nvPr/>
        </p:nvSpPr>
        <p:spPr>
          <a:xfrm>
            <a:off x="228600" y="2430125"/>
            <a:ext cx="8520600" cy="99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(multiple elements search)</a:t>
            </a:r>
            <a:endParaRPr sz="3000"/>
          </a:p>
        </p:txBody>
      </p:sp>
      <p:sp>
        <p:nvSpPr>
          <p:cNvPr id="459" name="Google Shape;45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5"/>
          <p:cNvSpPr txBox="1"/>
          <p:nvPr/>
        </p:nvSpPr>
        <p:spPr>
          <a:xfrm>
            <a:off x="152400" y="972100"/>
            <a:ext cx="8832300" cy="37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ElementsFinder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BaseElementFinder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>
                <a:highlight>
                  <a:srgbClr val="FFFFFF"/>
                </a:highlight>
              </a:rPr>
              <a:t>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accessibilityLabelName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autoIdAttribute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textTag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searchFunction</a:t>
            </a:r>
            <a:r>
              <a:rPr lang="en">
                <a:highlight>
                  <a:srgbClr val="FFFFFF"/>
                </a:highlight>
              </a:rPr>
              <a:t>(using, value, options)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defaults </a:t>
            </a:r>
            <a:r>
              <a:rPr lang="en">
                <a:highlight>
                  <a:srgbClr val="FFFFFF"/>
                </a:highlight>
              </a:rPr>
              <a:t>=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index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>
                <a:highlight>
                  <a:srgbClr val="FFFFFF"/>
                </a:highlight>
              </a:rPr>
              <a:t>};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resultingOptions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i="1" lang="en">
                <a:solidFill>
                  <a:srgbClr val="660E7A"/>
                </a:solidFill>
                <a:highlight>
                  <a:srgbClr val="FFFFFF"/>
                </a:highlight>
              </a:rPr>
              <a:t>Object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assign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defaults</a:t>
            </a:r>
            <a:r>
              <a:rPr lang="en">
                <a:highlight>
                  <a:srgbClr val="FFFFFF"/>
                </a:highlight>
              </a:rPr>
              <a:t>, options);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highlight>
                  <a:srgbClr val="FFFFFF"/>
                </a:highlight>
              </a:rPr>
              <a:t>{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index</a:t>
            </a:r>
            <a:r>
              <a:rPr lang="en">
                <a:highlight>
                  <a:srgbClr val="FFFFFF"/>
                </a:highlight>
              </a:rPr>
              <a:t>} =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resultingOptions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elements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elements</a:t>
            </a:r>
            <a:r>
              <a:rPr lang="en">
                <a:highlight>
                  <a:srgbClr val="FFFFFF"/>
                </a:highlight>
              </a:rPr>
              <a:t>(using, value);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index </a:t>
            </a:r>
            <a:r>
              <a:rPr lang="en">
                <a:highlight>
                  <a:srgbClr val="FFFFFF"/>
                </a:highlight>
              </a:rPr>
              <a:t>!==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null </a:t>
            </a:r>
            <a:r>
              <a:rPr lang="en">
                <a:highlight>
                  <a:srgbClr val="FFFFFF"/>
                </a:highlight>
              </a:rPr>
              <a:t>?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elements</a:t>
            </a:r>
            <a:r>
              <a:rPr lang="en">
                <a:highlight>
                  <a:srgbClr val="FFFFFF"/>
                </a:highlight>
              </a:rPr>
              <a:t>.at(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index</a:t>
            </a:r>
            <a:r>
              <a:rPr lang="en">
                <a:highlight>
                  <a:srgbClr val="FFFFFF"/>
                </a:highlight>
              </a:rPr>
              <a:t>) :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elements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>
                <a:highlight>
                  <a:srgbClr val="FFFFFF"/>
                </a:highlight>
              </a:rPr>
              <a:t>findElementsByInterface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index</a:t>
            </a:r>
            <a:r>
              <a:rPr lang="en">
                <a:highlight>
                  <a:srgbClr val="FFFFFF"/>
                </a:highlight>
              </a:rPr>
              <a:t>?: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61" name="Google Shape;461;p55"/>
          <p:cNvSpPr/>
          <p:nvPr/>
        </p:nvSpPr>
        <p:spPr>
          <a:xfrm>
            <a:off x="191325" y="2054100"/>
            <a:ext cx="4885200" cy="183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5"/>
          <p:cNvSpPr/>
          <p:nvPr/>
        </p:nvSpPr>
        <p:spPr>
          <a:xfrm>
            <a:off x="1774125" y="2959375"/>
            <a:ext cx="1349100" cy="24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(multiple elements search)</a:t>
            </a:r>
            <a:endParaRPr sz="3000"/>
          </a:p>
        </p:txBody>
      </p:sp>
      <p:sp>
        <p:nvSpPr>
          <p:cNvPr id="468" name="Google Shape;46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56"/>
          <p:cNvSpPr txBox="1"/>
          <p:nvPr/>
        </p:nvSpPr>
        <p:spPr>
          <a:xfrm>
            <a:off x="685800" y="914400"/>
            <a:ext cx="6469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HomePo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logo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Component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'homeLogo'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items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Button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'someItems'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secondItem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Button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'someItems'</a:t>
            </a:r>
            <a:r>
              <a:rPr lang="en" sz="1800">
                <a:highlight>
                  <a:srgbClr val="FFFFFF"/>
                </a:highlight>
              </a:rPr>
              <a:t>, 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index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}));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470" name="Google Shape;470;p56"/>
          <p:cNvSpPr/>
          <p:nvPr/>
        </p:nvSpPr>
        <p:spPr>
          <a:xfrm>
            <a:off x="3374325" y="1653013"/>
            <a:ext cx="31035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6"/>
          <p:cNvSpPr/>
          <p:nvPr/>
        </p:nvSpPr>
        <p:spPr>
          <a:xfrm>
            <a:off x="2888125" y="2485575"/>
            <a:ext cx="28245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6"/>
          <p:cNvSpPr/>
          <p:nvPr/>
        </p:nvSpPr>
        <p:spPr>
          <a:xfrm>
            <a:off x="2850850" y="3318125"/>
            <a:ext cx="39426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6"/>
          <p:cNvSpPr/>
          <p:nvPr/>
        </p:nvSpPr>
        <p:spPr>
          <a:xfrm>
            <a:off x="805850" y="1437100"/>
            <a:ext cx="4242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5: Element Finder (lazy search)</a:t>
            </a:r>
            <a:endParaRPr sz="3000"/>
          </a:p>
        </p:txBody>
      </p:sp>
      <p:sp>
        <p:nvSpPr>
          <p:cNvPr id="479" name="Google Shape;47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09600" y="787250"/>
            <a:ext cx="60900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BaseElementFinder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searchFunction</a:t>
            </a:r>
            <a:r>
              <a:rPr lang="en" sz="1800">
                <a:highlight>
                  <a:srgbClr val="FFFFFF"/>
                </a:highlight>
              </a:rPr>
              <a:t>(using: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, value: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string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</a:t>
            </a:r>
            <a:r>
              <a:rPr lang="en" sz="1800">
                <a:highlight>
                  <a:srgbClr val="FFFFFF"/>
                </a:highlight>
              </a:rPr>
              <a:t> () =&gt;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(using, value);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481" name="Google Shape;481;p57"/>
          <p:cNvSpPr txBox="1"/>
          <p:nvPr/>
        </p:nvSpPr>
        <p:spPr>
          <a:xfrm>
            <a:off x="5791200" y="1990875"/>
            <a:ext cx="32592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Component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) 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482" name="Google Shape;482;p57"/>
          <p:cNvSpPr txBox="1"/>
          <p:nvPr/>
        </p:nvSpPr>
        <p:spPr>
          <a:xfrm>
            <a:off x="0" y="2735675"/>
            <a:ext cx="57642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HomePo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logo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Component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'homeLogo'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1588450" y="1405700"/>
            <a:ext cx="5487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7"/>
          <p:cNvSpPr/>
          <p:nvPr/>
        </p:nvSpPr>
        <p:spPr>
          <a:xfrm>
            <a:off x="5840750" y="2847700"/>
            <a:ext cx="1919100" cy="89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7"/>
          <p:cNvSpPr/>
          <p:nvPr/>
        </p:nvSpPr>
        <p:spPr>
          <a:xfrm>
            <a:off x="6045325" y="3141725"/>
            <a:ext cx="15954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>
            <a:off x="6699600" y="3950125"/>
            <a:ext cx="20496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6: Waiters (implicit wait)</a:t>
            </a:r>
            <a:endParaRPr sz="3000"/>
          </a:p>
        </p:txBody>
      </p:sp>
      <p:sp>
        <p:nvSpPr>
          <p:cNvPr id="492" name="Google Shape;49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58"/>
          <p:cNvSpPr txBox="1"/>
          <p:nvPr/>
        </p:nvSpPr>
        <p:spPr>
          <a:xfrm>
            <a:off x="2286000" y="609600"/>
            <a:ext cx="43152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00">
                <a:solidFill>
                  <a:srgbClr val="2234FF"/>
                </a:solidFill>
                <a:highlight>
                  <a:srgbClr val="FFFFFF"/>
                </a:highlight>
              </a:rPr>
              <a:t>Component </a:t>
            </a:r>
            <a:r>
              <a:rPr lang="en" sz="1100">
                <a:highlight>
                  <a:srgbClr val="FFFFFF"/>
                </a:highlight>
              </a:rPr>
              <a:t>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100">
                <a:highlight>
                  <a:srgbClr val="FFFFFF"/>
                </a:highlight>
              </a:rPr>
              <a:t>) {}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1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100">
                <a:highlight>
                  <a:srgbClr val="FFFFFF"/>
                </a:highlight>
              </a:rPr>
              <a:t>()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100">
                <a:highlight>
                  <a:srgbClr val="FFFFFF"/>
                </a:highlight>
              </a:rPr>
              <a:t>() =&gt;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en" sz="1100">
                <a:highlight>
                  <a:srgbClr val="FFFFFF"/>
                </a:highlight>
              </a:rPr>
              <a:t>getTime </a:t>
            </a:r>
            <a:r>
              <a:rPr lang="en" sz="1100">
                <a:highlight>
                  <a:srgbClr val="FFFFFF"/>
                </a:highlight>
              </a:rPr>
              <a:t>= () =&gt; +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b="1" i="1" lang="en" sz="1100">
                <a:solidFill>
                  <a:srgbClr val="660E7A"/>
                </a:solidFill>
                <a:highlight>
                  <a:srgbClr val="FFFFFF"/>
                </a:highlight>
              </a:rPr>
              <a:t>Date</a:t>
            </a:r>
            <a:r>
              <a:rPr lang="en" sz="1100">
                <a:highlight>
                  <a:srgbClr val="FFFFFF"/>
                </a:highlight>
              </a:rPr>
              <a:t>();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startTime </a:t>
            </a:r>
            <a:r>
              <a:rPr lang="en" sz="1100">
                <a:highlight>
                  <a:srgbClr val="FFFFFF"/>
                </a:highlight>
              </a:rPr>
              <a:t>= </a:t>
            </a:r>
            <a:r>
              <a:rPr i="1" lang="en" sz="1100">
                <a:highlight>
                  <a:srgbClr val="FFFFFF"/>
                </a:highlight>
              </a:rPr>
              <a:t>getTime</a:t>
            </a:r>
            <a:r>
              <a:rPr lang="en" sz="1100">
                <a:highlight>
                  <a:srgbClr val="FFFFFF"/>
                </a:highlight>
              </a:rPr>
              <a:t>();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do</a:t>
            </a:r>
            <a:r>
              <a:rPr lang="en" sz="1100">
                <a:highlight>
                  <a:srgbClr val="FFFFFF"/>
                </a:highlight>
              </a:rPr>
              <a:t>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try </a:t>
            </a:r>
            <a:r>
              <a:rPr lang="en" sz="1100">
                <a:highlight>
                  <a:srgbClr val="FFFFFF"/>
                </a:highlight>
              </a:rPr>
              <a:t>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foundElement </a:t>
            </a:r>
            <a:r>
              <a:rPr lang="en" sz="1100">
                <a:highlight>
                  <a:srgbClr val="FFFFFF"/>
                </a:highlight>
              </a:rPr>
              <a:t>=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100">
                <a:highlight>
                  <a:srgbClr val="FFFFFF"/>
                </a:highlight>
              </a:rPr>
              <a:t>();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foundElement</a:t>
            </a:r>
            <a:r>
              <a:rPr lang="en" sz="1100">
                <a:highlight>
                  <a:srgbClr val="FFFFFF"/>
                </a:highlight>
              </a:rPr>
              <a:t>)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foundElement</a:t>
            </a:r>
            <a:r>
              <a:rPr lang="en" sz="1100">
                <a:highlight>
                  <a:srgbClr val="FFFFFF"/>
                </a:highlight>
              </a:rPr>
              <a:t>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}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}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catch </a:t>
            </a:r>
            <a:r>
              <a:rPr lang="en" sz="1100">
                <a:highlight>
                  <a:srgbClr val="FFFFFF"/>
                </a:highlight>
              </a:rPr>
              <a:t>(err)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1100">
                <a:highlight>
                  <a:srgbClr val="FFFFFF"/>
                </a:highlight>
              </a:rPr>
              <a:t>(!err.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message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7A7A43"/>
                </a:solidFill>
                <a:highlight>
                  <a:srgbClr val="FFFFFF"/>
                </a:highlight>
              </a:rPr>
              <a:t>includes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008000"/>
                </a:solidFill>
                <a:highlight>
                  <a:srgbClr val="FFFFFF"/>
                </a:highlight>
              </a:rPr>
              <a:t>'NoSuchElement'</a:t>
            </a:r>
            <a:r>
              <a:rPr lang="en" sz="1100">
                <a:highlight>
                  <a:srgbClr val="FFFFFF"/>
                </a:highlight>
              </a:rPr>
              <a:t>))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  </a:t>
            </a:r>
            <a:r>
              <a:rPr i="1" lang="en" sz="1100">
                <a:highlight>
                  <a:srgbClr val="FFFFFF"/>
                </a:highlight>
              </a:rPr>
              <a:t>throwUnexpectedError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100">
                <a:highlight>
                  <a:srgbClr val="FFFFFF"/>
                </a:highlight>
              </a:rPr>
              <a:t>, err);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  }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}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dateTime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7A7A43"/>
                </a:solidFill>
                <a:highlight>
                  <a:srgbClr val="FFFFFF"/>
                </a:highlight>
              </a:rPr>
              <a:t>sleep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100">
                <a:highlight>
                  <a:srgbClr val="FFFFFF"/>
                </a:highlight>
              </a:rPr>
              <a:t>, {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ignoreLog</a:t>
            </a:r>
            <a:r>
              <a:rPr lang="en" sz="1100">
                <a:highlight>
                  <a:srgbClr val="FFFFFF"/>
                </a:highlight>
              </a:rPr>
              <a:t>: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100">
                <a:highlight>
                  <a:srgbClr val="FFFFFF"/>
                </a:highlight>
              </a:rPr>
              <a:t>});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}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while 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i="1" lang="en" sz="1100">
                <a:highlight>
                  <a:srgbClr val="FFFFFF"/>
                </a:highlight>
              </a:rPr>
              <a:t>getTime</a:t>
            </a:r>
            <a:r>
              <a:rPr lang="en" sz="1100">
                <a:highlight>
                  <a:srgbClr val="FFFFFF"/>
                </a:highlight>
              </a:rPr>
              <a:t>() - 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startTime </a:t>
            </a:r>
            <a:r>
              <a:rPr lang="en" sz="1100">
                <a:highlight>
                  <a:srgbClr val="FFFFFF"/>
                </a:highlight>
              </a:rPr>
              <a:t>&lt; </a:t>
            </a:r>
            <a:r>
              <a:rPr lang="en" sz="11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implicitWait</a:t>
            </a:r>
            <a:r>
              <a:rPr lang="en" sz="1100">
                <a:highlight>
                  <a:srgbClr val="FFFFFF"/>
                </a:highlight>
              </a:rPr>
              <a:t>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  </a:t>
            </a:r>
            <a:r>
              <a:rPr i="1" lang="en" sz="1100">
                <a:highlight>
                  <a:srgbClr val="FFFFFF"/>
                </a:highlight>
              </a:rPr>
              <a:t>throwNoSuchElementError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b="1" lang="en" sz="11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100">
                <a:highlight>
                  <a:srgbClr val="FFFFFF"/>
                </a:highlight>
              </a:rPr>
              <a:t>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})();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}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1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100">
                <a:highlight>
                  <a:srgbClr val="FFFFFF"/>
                </a:highlight>
              </a:rPr>
              <a:t>() {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100"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100"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7A7A43"/>
                </a:solidFill>
                <a:highlight>
                  <a:srgbClr val="FFFFFF"/>
                </a:highlight>
              </a:rPr>
              <a:t>element</a:t>
            </a:r>
            <a:r>
              <a:rPr lang="en" sz="1100">
                <a:highlight>
                  <a:srgbClr val="FFFFFF"/>
                </a:highlight>
              </a:rPr>
              <a:t>).</a:t>
            </a:r>
            <a:r>
              <a:rPr lang="en" sz="11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100">
                <a:highlight>
                  <a:srgbClr val="FFFFFF"/>
                </a:highlight>
              </a:rPr>
              <a:t>();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}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}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494" name="Google Shape;494;p58"/>
          <p:cNvSpPr/>
          <p:nvPr/>
        </p:nvSpPr>
        <p:spPr>
          <a:xfrm>
            <a:off x="2952600" y="1092625"/>
            <a:ext cx="886500" cy="21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8"/>
          <p:cNvSpPr/>
          <p:nvPr/>
        </p:nvSpPr>
        <p:spPr>
          <a:xfrm>
            <a:off x="2612975" y="3661100"/>
            <a:ext cx="3231300" cy="21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2473050" y="1617600"/>
            <a:ext cx="403200" cy="1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8"/>
          <p:cNvSpPr/>
          <p:nvPr/>
        </p:nvSpPr>
        <p:spPr>
          <a:xfrm>
            <a:off x="4131300" y="1956325"/>
            <a:ext cx="624600" cy="1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8"/>
          <p:cNvSpPr/>
          <p:nvPr/>
        </p:nvSpPr>
        <p:spPr>
          <a:xfrm>
            <a:off x="2681025" y="2812200"/>
            <a:ext cx="3014100" cy="39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6: Waiters (explicit wait)</a:t>
            </a:r>
            <a:endParaRPr sz="3000"/>
          </a:p>
        </p:txBody>
      </p:sp>
      <p:sp>
        <p:nvSpPr>
          <p:cNvPr id="504" name="Google Shape;50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9"/>
          <p:cNvSpPr txBox="1"/>
          <p:nvPr/>
        </p:nvSpPr>
        <p:spPr>
          <a:xfrm>
            <a:off x="533400" y="838200"/>
            <a:ext cx="8330100" cy="4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function </a:t>
            </a:r>
            <a:r>
              <a:rPr i="1" lang="en" sz="1800">
                <a:highlight>
                  <a:srgbClr val="FFFFFF"/>
                </a:highlight>
              </a:rPr>
              <a:t>poll</a:t>
            </a:r>
            <a:r>
              <a:rPr lang="en" sz="1800">
                <a:highlight>
                  <a:srgbClr val="FFFFFF"/>
                </a:highlight>
              </a:rPr>
              <a:t>(callback, continuePolling, interval, cbContinueCondition)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1800">
                <a:highlight>
                  <a:srgbClr val="FFFFFF"/>
                </a:highlight>
              </a:rPr>
              <a:t>(!continuePolling())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reject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`Polling didn't give results.`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result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highlight>
                  <a:srgbClr val="FFFFFF"/>
                </a:highlight>
              </a:rPr>
              <a:t>callback();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process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stdout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write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"."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result </a:t>
            </a:r>
            <a:r>
              <a:rPr lang="en" sz="1800">
                <a:highlight>
                  <a:srgbClr val="FFFFFF"/>
                </a:highlight>
              </a:rPr>
              <a:t>!== cbContinueCondition)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console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 sz="1800">
                <a:highlight>
                  <a:srgbClr val="FFFFFF"/>
                </a:highlight>
              </a:rPr>
              <a:t>();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</a:rPr>
              <a:t>// New line after buffer write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result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dateTimeHelper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sleep</a:t>
            </a:r>
            <a:r>
              <a:rPr lang="en" sz="1800">
                <a:highlight>
                  <a:srgbClr val="FFFFFF"/>
                </a:highlight>
              </a:rPr>
              <a:t>(interval, 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ignoreLog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i="1" lang="en" sz="1800">
                <a:highlight>
                  <a:srgbClr val="FFFFFF"/>
                </a:highlight>
              </a:rPr>
              <a:t>poll</a:t>
            </a:r>
            <a:r>
              <a:rPr lang="en" sz="1800">
                <a:highlight>
                  <a:srgbClr val="FFFFFF"/>
                </a:highlight>
              </a:rPr>
              <a:t>(callback, continuePolling, interval, cbContinueCondition);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06" name="Google Shape;506;p59"/>
          <p:cNvSpPr/>
          <p:nvPr/>
        </p:nvSpPr>
        <p:spPr>
          <a:xfrm>
            <a:off x="618625" y="2461675"/>
            <a:ext cx="2784300" cy="32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6: Waiters (explicit wait)</a:t>
            </a:r>
            <a:endParaRPr sz="3000"/>
          </a:p>
        </p:txBody>
      </p:sp>
      <p:sp>
        <p:nvSpPr>
          <p:cNvPr id="512" name="Google Shape;51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60"/>
          <p:cNvSpPr txBox="1"/>
          <p:nvPr/>
        </p:nvSpPr>
        <p:spPr>
          <a:xfrm>
            <a:off x="911850" y="813125"/>
            <a:ext cx="70443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wait</a:t>
            </a:r>
            <a:r>
              <a:rPr lang="en" sz="1800">
                <a:highlight>
                  <a:srgbClr val="FFFFFF"/>
                </a:highlight>
              </a:rPr>
              <a:t>(callback, timeout, interval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800">
                <a:highlight>
                  <a:srgbClr val="FFFFFF"/>
                </a:highlight>
              </a:rPr>
              <a:t>): Promise&lt;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any</a:t>
            </a:r>
            <a:r>
              <a:rPr lang="en" sz="1800">
                <a:highlight>
                  <a:srgbClr val="FFFFFF"/>
                </a:highlight>
              </a:rPr>
              <a:t>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en" sz="1800">
                <a:highlight>
                  <a:srgbClr val="FFFFFF"/>
                </a:highlight>
              </a:rPr>
              <a:t>currentTime </a:t>
            </a:r>
            <a:r>
              <a:rPr lang="en" sz="1800">
                <a:highlight>
                  <a:srgbClr val="FFFFFF"/>
                </a:highlight>
              </a:rPr>
              <a:t>= () =&gt; +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Date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startTime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i="1" lang="en" sz="1800">
                <a:highlight>
                  <a:srgbClr val="FFFFFF"/>
                </a:highlight>
              </a:rPr>
              <a:t>currentTime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en" sz="1800">
                <a:highlight>
                  <a:srgbClr val="FFFFFF"/>
                </a:highlight>
              </a:rPr>
              <a:t>continuePolling </a:t>
            </a:r>
            <a:r>
              <a:rPr lang="en" sz="1800">
                <a:highlight>
                  <a:srgbClr val="FFFFFF"/>
                </a:highlight>
              </a:rPr>
              <a:t>= () =&gt; (</a:t>
            </a:r>
            <a:r>
              <a:rPr i="1" lang="en" sz="1800">
                <a:highlight>
                  <a:srgbClr val="FFFFFF"/>
                </a:highlight>
              </a:rPr>
              <a:t>currentTime</a:t>
            </a:r>
            <a:r>
              <a:rPr lang="en" sz="1800">
                <a:highlight>
                  <a:srgbClr val="FFFFFF"/>
                </a:highlight>
              </a:rPr>
              <a:t>() -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startTime</a:t>
            </a:r>
            <a:r>
              <a:rPr lang="en" sz="1800">
                <a:highlight>
                  <a:srgbClr val="FFFFFF"/>
                </a:highlight>
              </a:rPr>
              <a:t>) &lt; timeout;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i="1" lang="en" sz="1800">
                <a:highlight>
                  <a:srgbClr val="FFFFFF"/>
                </a:highlight>
              </a:rPr>
              <a:t>poll</a:t>
            </a:r>
            <a:r>
              <a:rPr lang="en" sz="1800">
                <a:highlight>
                  <a:srgbClr val="FFFFFF"/>
                </a:highlight>
              </a:rPr>
              <a:t>(callback, </a:t>
            </a:r>
            <a:r>
              <a:rPr i="1" lang="en" sz="1800">
                <a:highlight>
                  <a:srgbClr val="FFFFFF"/>
                </a:highlight>
              </a:rPr>
              <a:t>continuePolling</a:t>
            </a:r>
            <a:r>
              <a:rPr lang="en" sz="1800">
                <a:highlight>
                  <a:srgbClr val="FFFFFF"/>
                </a:highlight>
              </a:rPr>
              <a:t>, interval,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14" name="Google Shape;514;p60"/>
          <p:cNvSpPr txBox="1"/>
          <p:nvPr/>
        </p:nvSpPr>
        <p:spPr>
          <a:xfrm>
            <a:off x="862800" y="2729550"/>
            <a:ext cx="74184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appiumWait</a:t>
            </a:r>
            <a:r>
              <a:rPr lang="en" sz="1800">
                <a:highlight>
                  <a:srgbClr val="FFFFFF"/>
                </a:highlight>
              </a:rPr>
              <a:t>(callback, timeout, interval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800">
                <a:highlight>
                  <a:srgbClr val="FFFFFF"/>
                </a:highlight>
              </a:rPr>
              <a:t>): Promise&lt;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any</a:t>
            </a:r>
            <a:r>
              <a:rPr lang="en" sz="1800">
                <a:highlight>
                  <a:srgbClr val="FFFFFF"/>
                </a:highlight>
              </a:rPr>
              <a:t>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setImplicitTimeout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try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await</a:t>
            </a:r>
            <a:r>
              <a:rPr lang="en" sz="1800"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wait</a:t>
            </a:r>
            <a:r>
              <a:rPr lang="en" sz="1800">
                <a:highlight>
                  <a:srgbClr val="FFFFFF"/>
                </a:highlight>
              </a:rPr>
              <a:t>(...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arguments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finally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setImplicitTimeout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driver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defaultImplicitWait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15" name="Google Shape;515;p60"/>
          <p:cNvSpPr/>
          <p:nvPr/>
        </p:nvSpPr>
        <p:spPr>
          <a:xfrm>
            <a:off x="5688150" y="1999925"/>
            <a:ext cx="573000" cy="32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/>
          <p:nvPr/>
        </p:nvSpPr>
        <p:spPr>
          <a:xfrm>
            <a:off x="969725" y="3068025"/>
            <a:ext cx="29064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0"/>
          <p:cNvSpPr/>
          <p:nvPr/>
        </p:nvSpPr>
        <p:spPr>
          <a:xfrm>
            <a:off x="1107225" y="4189475"/>
            <a:ext cx="54303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6: Waiters (explicit wait)</a:t>
            </a:r>
            <a:endParaRPr sz="3000"/>
          </a:p>
        </p:txBody>
      </p:sp>
      <p:sp>
        <p:nvSpPr>
          <p:cNvPr id="523" name="Google Shape;52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61"/>
          <p:cNvSpPr txBox="1"/>
          <p:nvPr/>
        </p:nvSpPr>
        <p:spPr>
          <a:xfrm>
            <a:off x="68625" y="855225"/>
            <a:ext cx="88227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</a:rPr>
              <a:t>describe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'Services'</a:t>
            </a:r>
            <a:r>
              <a:rPr lang="en" sz="1800">
                <a:highlight>
                  <a:srgbClr val="FFFFFF"/>
                </a:highlight>
              </a:rPr>
              <a:t>, 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blondUserHigher170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beforeAll</a:t>
            </a:r>
            <a:r>
              <a:rPr lang="en" sz="1800">
                <a:highlight>
                  <a:srgbClr val="FFFFFF"/>
                </a:highlight>
              </a:rPr>
              <a:t>(() =&gt;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user</a:t>
            </a:r>
            <a:endParaRPr sz="1800">
              <a:solidFill>
                <a:srgbClr val="E7330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   </a:t>
            </a:r>
            <a:r>
              <a:rPr lang="en" sz="1800">
                <a:highlight>
                  <a:srgbClr val="FFFFFF"/>
                </a:highlight>
              </a:rPr>
              <a:t>.blonde()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.heightMoreThan(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170</a:t>
            </a:r>
            <a:r>
              <a:rPr lang="en" sz="1800">
                <a:highlight>
                  <a:srgbClr val="FFFFFF"/>
                </a:highlight>
              </a:rPr>
              <a:t>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allocate</a:t>
            </a:r>
            <a:r>
              <a:rPr lang="en" sz="1800">
                <a:highlight>
                  <a:srgbClr val="FFFFFF"/>
                </a:highlight>
              </a:rPr>
              <a:t>());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afterAll</a:t>
            </a:r>
            <a:r>
              <a:rPr lang="en" sz="1800">
                <a:highlight>
                  <a:srgbClr val="FFFFFF"/>
                </a:highlight>
              </a:rPr>
              <a:t>(() =&gt;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blondUserHigher170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free</a:t>
            </a:r>
            <a:r>
              <a:rPr lang="en" sz="1800">
                <a:highlight>
                  <a:srgbClr val="FFFFFF"/>
                </a:highlight>
              </a:rPr>
              <a:t>());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i="1" lang="en" sz="1800">
                <a:highlight>
                  <a:srgbClr val="FFFFFF"/>
                </a:highlight>
              </a:rPr>
              <a:t>it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'logs in'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highlight>
                  <a:srgbClr val="FFFFFF"/>
                </a:highlight>
              </a:rPr>
              <a:t>() =&gt;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.as(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blondUserHigher170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i="1" lang="en" sz="1800">
                <a:highlight>
                  <a:srgbClr val="FFFFFF"/>
                </a:highlight>
              </a:rPr>
              <a:t>expect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waiters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appiumWait</a:t>
            </a:r>
            <a:r>
              <a:rPr lang="en" sz="1800">
                <a:highlight>
                  <a:srgbClr val="FFFFFF"/>
                </a:highlight>
              </a:rPr>
              <a:t>(() =&gt;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logoIsDisplayed</a:t>
            </a:r>
            <a:r>
              <a:rPr lang="en" sz="1800">
                <a:highlight>
                  <a:srgbClr val="FFFFFF"/>
                </a:highlight>
              </a:rPr>
              <a:t>(),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toBe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4646700" y="490975"/>
            <a:ext cx="441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clickSignInButton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`Clicking sign in button`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loginButton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click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await new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 sz="1800">
                <a:highlight>
                  <a:srgbClr val="FFFFFF"/>
                </a:highlight>
              </a:rPr>
              <a:t>(resolve =&gt; </a:t>
            </a:r>
            <a:r>
              <a:rPr i="1" lang="en" sz="1800">
                <a:highlight>
                  <a:srgbClr val="FFFFFF"/>
                </a:highlight>
              </a:rPr>
              <a:t>setTimeout</a:t>
            </a:r>
            <a:r>
              <a:rPr lang="en" sz="1800">
                <a:highlight>
                  <a:srgbClr val="FFFFFF"/>
                </a:highlight>
              </a:rPr>
              <a:t>(resolve,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 </a:t>
            </a:r>
            <a:r>
              <a:rPr lang="en" sz="1800">
                <a:highlight>
                  <a:srgbClr val="FFFFFF"/>
                </a:highlight>
              </a:rPr>
              <a:t>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cxnSp>
        <p:nvCxnSpPr>
          <p:cNvPr id="526" name="Google Shape;526;p61"/>
          <p:cNvCxnSpPr/>
          <p:nvPr/>
        </p:nvCxnSpPr>
        <p:spPr>
          <a:xfrm>
            <a:off x="4823275" y="2152050"/>
            <a:ext cx="3144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1"/>
          <p:cNvCxnSpPr/>
          <p:nvPr/>
        </p:nvCxnSpPr>
        <p:spPr>
          <a:xfrm flipH="1" rot="10800000">
            <a:off x="4735625" y="2425825"/>
            <a:ext cx="3279000" cy="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61"/>
          <p:cNvSpPr/>
          <p:nvPr/>
        </p:nvSpPr>
        <p:spPr>
          <a:xfrm>
            <a:off x="1051725" y="3649450"/>
            <a:ext cx="7759200" cy="32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type="title"/>
          </p:nvPr>
        </p:nvSpPr>
        <p:spPr>
          <a:xfrm>
            <a:off x="228600" y="76200"/>
            <a:ext cx="8915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Part 7: How to fight platform differences without “if” on each line (assembler)</a:t>
            </a:r>
            <a:endParaRPr sz="2300"/>
          </a:p>
        </p:txBody>
      </p:sp>
      <p:sp>
        <p:nvSpPr>
          <p:cNvPr id="534" name="Google Shape;53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2"/>
          <p:cNvSpPr txBox="1"/>
          <p:nvPr/>
        </p:nvSpPr>
        <p:spPr>
          <a:xfrm>
            <a:off x="477075" y="921000"/>
            <a:ext cx="83115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(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'content-desc'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'contentDescription'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'text'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loginPo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loginPa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weatherPo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WeatherPo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weatherPa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WeatherPa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weatherPo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loginService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weatherPa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cxnSp>
        <p:nvCxnSpPr>
          <p:cNvPr id="536" name="Google Shape;536;p62"/>
          <p:cNvCxnSpPr/>
          <p:nvPr/>
        </p:nvCxnSpPr>
        <p:spPr>
          <a:xfrm>
            <a:off x="2480400" y="1294625"/>
            <a:ext cx="1758300" cy="1119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62"/>
          <p:cNvCxnSpPr/>
          <p:nvPr/>
        </p:nvCxnSpPr>
        <p:spPr>
          <a:xfrm>
            <a:off x="2008025" y="2632975"/>
            <a:ext cx="1810800" cy="113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62"/>
          <p:cNvCxnSpPr/>
          <p:nvPr/>
        </p:nvCxnSpPr>
        <p:spPr>
          <a:xfrm>
            <a:off x="2314175" y="1285875"/>
            <a:ext cx="2423100" cy="2003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62"/>
          <p:cNvCxnSpPr/>
          <p:nvPr/>
        </p:nvCxnSpPr>
        <p:spPr>
          <a:xfrm>
            <a:off x="2314175" y="3481475"/>
            <a:ext cx="2116800" cy="87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62"/>
          <p:cNvCxnSpPr/>
          <p:nvPr/>
        </p:nvCxnSpPr>
        <p:spPr>
          <a:xfrm>
            <a:off x="1929300" y="2947900"/>
            <a:ext cx="4365000" cy="1146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62"/>
          <p:cNvCxnSpPr/>
          <p:nvPr/>
        </p:nvCxnSpPr>
        <p:spPr>
          <a:xfrm>
            <a:off x="2287950" y="3778900"/>
            <a:ext cx="5117400" cy="349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 txBox="1"/>
          <p:nvPr>
            <p:ph type="title"/>
          </p:nvPr>
        </p:nvSpPr>
        <p:spPr>
          <a:xfrm>
            <a:off x="228600" y="76200"/>
            <a:ext cx="8915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Part 7: How to fight platform differences without “if” on each line (assembler)</a:t>
            </a:r>
            <a:endParaRPr sz="2300"/>
          </a:p>
        </p:txBody>
      </p:sp>
      <p:sp>
        <p:nvSpPr>
          <p:cNvPr id="547" name="Google Shape;5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63"/>
          <p:cNvSpPr txBox="1"/>
          <p:nvPr/>
        </p:nvSpPr>
        <p:spPr>
          <a:xfrm>
            <a:off x="1317300" y="846475"/>
            <a:ext cx="62274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(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'content-desc'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'contentDescription'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'text'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loginService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assembler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serviceFactory</a:t>
            </a:r>
            <a:r>
              <a:rPr lang="en" sz="1800">
                <a:highlight>
                  <a:srgbClr val="FFFFFF"/>
                </a:highlight>
              </a:rPr>
              <a:t>({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service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parts</a:t>
            </a:r>
            <a:r>
              <a:rPr lang="en" sz="1800">
                <a:highlight>
                  <a:srgbClr val="FFFFFF"/>
                </a:highlight>
              </a:rPr>
              <a:t>: [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po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},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po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WeatherPo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WaetherPa</a:t>
            </a:r>
            <a:r>
              <a:rPr lang="en" sz="1800">
                <a:highlight>
                  <a:srgbClr val="FFFFFF"/>
                </a:highlight>
              </a:rPr>
              <a:t>},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],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assebledServices</a:t>
            </a:r>
            <a:r>
              <a:rPr lang="en" sz="1800">
                <a:highlight>
                  <a:srgbClr val="FFFFFF"/>
                </a:highlight>
              </a:rPr>
              <a:t>: 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});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49" name="Google Shape;549;p63"/>
          <p:cNvSpPr/>
          <p:nvPr/>
        </p:nvSpPr>
        <p:spPr>
          <a:xfrm>
            <a:off x="2348625" y="2821725"/>
            <a:ext cx="14964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50" name="Google Shape;550;p63"/>
          <p:cNvSpPr/>
          <p:nvPr/>
        </p:nvSpPr>
        <p:spPr>
          <a:xfrm>
            <a:off x="2031400" y="3376650"/>
            <a:ext cx="921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51" name="Google Shape;551;p63"/>
          <p:cNvSpPr/>
          <p:nvPr/>
        </p:nvSpPr>
        <p:spPr>
          <a:xfrm>
            <a:off x="3383975" y="3376650"/>
            <a:ext cx="9552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52" name="Google Shape;552;p63"/>
          <p:cNvSpPr/>
          <p:nvPr/>
        </p:nvSpPr>
        <p:spPr>
          <a:xfrm>
            <a:off x="2031400" y="3636725"/>
            <a:ext cx="12717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3682800" y="3636725"/>
            <a:ext cx="12231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0: Warm-up (wait until the end for explanation)</a:t>
            </a:r>
            <a:endParaRPr sz="3000"/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8"/>
          <p:cNvSpPr txBox="1"/>
          <p:nvPr/>
        </p:nvSpPr>
        <p:spPr>
          <a:xfrm>
            <a:off x="648775" y="1198200"/>
            <a:ext cx="164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NaN </a:t>
            </a:r>
            <a:r>
              <a:rPr lang="en" sz="1800">
                <a:highlight>
                  <a:srgbClr val="FFFFFF"/>
                </a:highlight>
              </a:rPr>
              <a:t>===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NaN</a:t>
            </a:r>
            <a:endParaRPr b="1" i="1" sz="1800">
              <a:solidFill>
                <a:srgbClr val="660E7A"/>
              </a:solidFill>
              <a:highlight>
                <a:srgbClr val="FFFFFF"/>
              </a:highlight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648775" y="1960200"/>
            <a:ext cx="1953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0.2 </a:t>
            </a:r>
            <a:r>
              <a:rPr lang="en" sz="1800">
                <a:highlight>
                  <a:srgbClr val="FFFFFF"/>
                </a:highlight>
              </a:rPr>
              <a:t>+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0.1 </a:t>
            </a:r>
            <a:r>
              <a:rPr lang="en" sz="1800">
                <a:highlight>
                  <a:srgbClr val="FFFFFF"/>
                </a:highlight>
              </a:rPr>
              <a:t>==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0.3</a:t>
            </a:r>
            <a:endParaRPr b="1" i="1" sz="1800">
              <a:solidFill>
                <a:srgbClr val="660E7A"/>
              </a:solidFill>
              <a:highlight>
                <a:srgbClr val="FFFFFF"/>
              </a:highlight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48775" y="2722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0.15 </a:t>
            </a:r>
            <a:r>
              <a:rPr lang="en" sz="1800">
                <a:highlight>
                  <a:srgbClr val="FFFFFF"/>
                </a:highlight>
              </a:rPr>
              <a:t>+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0.15 </a:t>
            </a:r>
            <a:r>
              <a:rPr lang="en" sz="1800">
                <a:highlight>
                  <a:srgbClr val="FFFFFF"/>
                </a:highlight>
              </a:rPr>
              <a:t>==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0.3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48775" y="3484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1800">
                <a:highlight>
                  <a:srgbClr val="FFFFFF"/>
                </a:highlight>
              </a:rPr>
              <a:t>,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5 </a:t>
            </a:r>
            <a:r>
              <a:rPr lang="en" sz="1800">
                <a:highlight>
                  <a:srgbClr val="FFFFFF"/>
                </a:highlight>
              </a:rPr>
              <a:t>+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1800">
                <a:highlight>
                  <a:srgbClr val="FFFFFF"/>
                </a:highlight>
              </a:rPr>
              <a:t>,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839775" y="1198200"/>
            <a:ext cx="164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 </a:t>
            </a:r>
            <a:r>
              <a:rPr lang="en" sz="1800">
                <a:highlight>
                  <a:srgbClr val="FFFFFF"/>
                </a:highlight>
              </a:rPr>
              <a:t>&lt;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2 </a:t>
            </a:r>
            <a:r>
              <a:rPr lang="en" sz="1800">
                <a:highlight>
                  <a:srgbClr val="FFFFFF"/>
                </a:highlight>
              </a:rPr>
              <a:t>&lt;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3</a:t>
            </a:r>
            <a:endParaRPr b="1" i="1" sz="1800">
              <a:solidFill>
                <a:srgbClr val="660E7A"/>
              </a:solidFill>
              <a:highlight>
                <a:srgbClr val="FFFFFF"/>
              </a:highlight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4839775" y="1960200"/>
            <a:ext cx="1953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3 </a:t>
            </a:r>
            <a:r>
              <a:rPr lang="en" sz="1800">
                <a:highlight>
                  <a:srgbClr val="FFFFFF"/>
                </a:highlight>
              </a:rPr>
              <a:t>&gt;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2 </a:t>
            </a:r>
            <a:r>
              <a:rPr lang="en" sz="1800">
                <a:highlight>
                  <a:srgbClr val="FFFFFF"/>
                </a:highlight>
              </a:rPr>
              <a:t>&gt;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4839775" y="2722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[] == []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4839775" y="3484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[] == ![]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2941725" y="1371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2941725" y="2133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2941725" y="2895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2941725" y="3657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6446925" y="1371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6446925" y="2133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6446925" y="2895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6446925" y="3657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Part 7: </a:t>
            </a:r>
            <a:r>
              <a:rPr lang="en" sz="2600"/>
              <a:t>How to fight platform differences without “if” on each line</a:t>
            </a:r>
            <a:endParaRPr sz="2600"/>
          </a:p>
        </p:txBody>
      </p:sp>
      <p:sp>
        <p:nvSpPr>
          <p:cNvPr id="559" name="Google Shape;55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13" y="747450"/>
            <a:ext cx="2299527" cy="42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240" y="747450"/>
            <a:ext cx="2299527" cy="42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167" y="747450"/>
            <a:ext cx="2299527" cy="42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Part 7: How to fight platform differences without “if” on each line</a:t>
            </a:r>
            <a:endParaRPr sz="2600"/>
          </a:p>
        </p:txBody>
      </p:sp>
      <p:sp>
        <p:nvSpPr>
          <p:cNvPr id="568" name="Google Shape;56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788" y="665725"/>
            <a:ext cx="2129442" cy="42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629" y="665725"/>
            <a:ext cx="2134596" cy="42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5"/>
          <p:cNvSpPr/>
          <p:nvPr/>
        </p:nvSpPr>
        <p:spPr>
          <a:xfrm>
            <a:off x="53750" y="1898000"/>
            <a:ext cx="2697000" cy="5664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Scroll by coordinates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72" name="Google Shape;572;p65"/>
          <p:cNvSpPr/>
          <p:nvPr/>
        </p:nvSpPr>
        <p:spPr>
          <a:xfrm>
            <a:off x="53750" y="3269600"/>
            <a:ext cx="2697000" cy="5664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Button hides under keyboard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"/>
          <p:cNvSpPr txBox="1"/>
          <p:nvPr>
            <p:ph type="title"/>
          </p:nvPr>
        </p:nvSpPr>
        <p:spPr>
          <a:xfrm>
            <a:off x="228600" y="76200"/>
            <a:ext cx="8915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Part 7: How to fight platform differences without “if” on each line</a:t>
            </a:r>
            <a:endParaRPr sz="2600"/>
          </a:p>
        </p:txBody>
      </p:sp>
      <p:sp>
        <p:nvSpPr>
          <p:cNvPr id="578" name="Google Shape;5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" y="1181100"/>
            <a:ext cx="20383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6"/>
          <p:cNvSpPr txBox="1"/>
          <p:nvPr/>
        </p:nvSpPr>
        <p:spPr>
          <a:xfrm>
            <a:off x="2293850" y="720475"/>
            <a:ext cx="70770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abstract 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loginField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InputField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xpath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`//path/to/login/field`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passwordField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InputField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className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`awesomeClass`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loginButton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Button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`theButton`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abstract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keepSignedInCheckbox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Checkbox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81" name="Google Shape;581;p66"/>
          <p:cNvSpPr/>
          <p:nvPr/>
        </p:nvSpPr>
        <p:spPr>
          <a:xfrm>
            <a:off x="105475" y="2783075"/>
            <a:ext cx="2038200" cy="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6"/>
          <p:cNvSpPr/>
          <p:nvPr/>
        </p:nvSpPr>
        <p:spPr>
          <a:xfrm>
            <a:off x="2342625" y="1055775"/>
            <a:ext cx="2728800" cy="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2435200" y="2694825"/>
            <a:ext cx="4772100" cy="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"/>
          <p:cNvSpPr txBox="1"/>
          <p:nvPr>
            <p:ph type="title"/>
          </p:nvPr>
        </p:nvSpPr>
        <p:spPr>
          <a:xfrm>
            <a:off x="228600" y="76200"/>
            <a:ext cx="8915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Part 7: How to fight platform differences without “if” on each line</a:t>
            </a:r>
            <a:endParaRPr sz="2600"/>
          </a:p>
        </p:txBody>
      </p:sp>
      <p:sp>
        <p:nvSpPr>
          <p:cNvPr id="589" name="Google Shape;58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67"/>
          <p:cNvSpPr txBox="1"/>
          <p:nvPr/>
        </p:nvSpPr>
        <p:spPr>
          <a:xfrm>
            <a:off x="1846000" y="679575"/>
            <a:ext cx="6903900" cy="20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 </a:t>
            </a:r>
            <a:r>
              <a:rPr lang="en" sz="1800">
                <a:highlight>
                  <a:srgbClr val="FFFFFF"/>
                </a:highlight>
              </a:rPr>
              <a:t>GenericLoginPo} 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"../../generic/page_objects/login.po"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GenericLoginPo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keepSignedInCheckbox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Checkbox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`iOS`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91" name="Google Shape;591;p67"/>
          <p:cNvSpPr txBox="1"/>
          <p:nvPr/>
        </p:nvSpPr>
        <p:spPr>
          <a:xfrm>
            <a:off x="1846000" y="3041775"/>
            <a:ext cx="7446900" cy="20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 </a:t>
            </a:r>
            <a:r>
              <a:rPr lang="en" sz="1800">
                <a:highlight>
                  <a:srgbClr val="FFFFFF"/>
                </a:highlight>
              </a:rPr>
              <a:t>GenericLoginPo}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b="1" lang="en" sz="1800">
                <a:solidFill>
                  <a:srgbClr val="000080"/>
                </a:solidFill>
                <a:highlight>
                  <a:schemeClr val="lt1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chemeClr val="lt1"/>
                </a:highlight>
              </a:rPr>
              <a:t>"../../generic/page_objects/login.po"</a:t>
            </a:r>
            <a:r>
              <a:rPr lang="en" sz="1800">
                <a:highlight>
                  <a:schemeClr val="lt1"/>
                </a:highlight>
              </a:rPr>
              <a:t>;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GenericLoginPo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keepSignedInCheckbox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Checkbox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`Android`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pic>
        <p:nvPicPr>
          <p:cNvPr id="592" name="Google Shape;5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0" y="1181100"/>
            <a:ext cx="1710952" cy="24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7"/>
          <p:cNvSpPr/>
          <p:nvPr/>
        </p:nvSpPr>
        <p:spPr>
          <a:xfrm>
            <a:off x="29224" y="1785313"/>
            <a:ext cx="17109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7"/>
          <p:cNvSpPr/>
          <p:nvPr/>
        </p:nvSpPr>
        <p:spPr>
          <a:xfrm>
            <a:off x="29224" y="3419363"/>
            <a:ext cx="17109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7"/>
          <p:cNvSpPr/>
          <p:nvPr/>
        </p:nvSpPr>
        <p:spPr>
          <a:xfrm>
            <a:off x="4530000" y="4343925"/>
            <a:ext cx="3113400" cy="39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How to get it all together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96" name="Google Shape;596;p67"/>
          <p:cNvSpPr/>
          <p:nvPr/>
        </p:nvSpPr>
        <p:spPr>
          <a:xfrm>
            <a:off x="1894300" y="608100"/>
            <a:ext cx="38313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7"/>
          <p:cNvSpPr/>
          <p:nvPr/>
        </p:nvSpPr>
        <p:spPr>
          <a:xfrm>
            <a:off x="1846000" y="2815825"/>
            <a:ext cx="38796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7"/>
          <p:cNvSpPr/>
          <p:nvPr/>
        </p:nvSpPr>
        <p:spPr>
          <a:xfrm>
            <a:off x="2540725" y="3383525"/>
            <a:ext cx="35727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7"/>
          <p:cNvSpPr/>
          <p:nvPr/>
        </p:nvSpPr>
        <p:spPr>
          <a:xfrm>
            <a:off x="2540725" y="1173725"/>
            <a:ext cx="35727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1944725" y="3649175"/>
            <a:ext cx="27603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7"/>
          <p:cNvSpPr/>
          <p:nvPr/>
        </p:nvSpPr>
        <p:spPr>
          <a:xfrm>
            <a:off x="1944725" y="1439375"/>
            <a:ext cx="27603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7"/>
          <p:cNvSpPr/>
          <p:nvPr/>
        </p:nvSpPr>
        <p:spPr>
          <a:xfrm>
            <a:off x="3980475" y="2838750"/>
            <a:ext cx="17109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603" name="Google Shape;603;p67"/>
          <p:cNvSpPr/>
          <p:nvPr/>
        </p:nvSpPr>
        <p:spPr>
          <a:xfrm>
            <a:off x="3980475" y="628950"/>
            <a:ext cx="17109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8:</a:t>
            </a:r>
            <a:r>
              <a:rPr lang="en" sz="3000"/>
              <a:t> Dynamic imports</a:t>
            </a:r>
            <a:endParaRPr sz="3000"/>
          </a:p>
        </p:txBody>
      </p:sp>
      <p:sp>
        <p:nvSpPr>
          <p:cNvPr id="609" name="Google Shape;60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68"/>
          <p:cNvSpPr txBox="1"/>
          <p:nvPr/>
        </p:nvSpPr>
        <p:spPr>
          <a:xfrm>
            <a:off x="151800" y="897938"/>
            <a:ext cx="88404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LandingService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"../../generic/services/landing.service"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LandingPa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"../../generic/page_actions/landing.pa"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LandingPo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"../../generic/page_objects/landing.po"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BasicTripInfoPo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"../../generic/page_objects/travelInfo/basicTripInfo.po"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BasicTripInfoService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"../../generic/services/basicTripInfo.service"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BasicTripInfoPa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"../../generic/page_actions/travelInfo/basicTripInfo.pa"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CalendarPa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"../../generic/page_actions/pickers/calendar.pa"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SearchListPo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"../../generic/page_objects/pickers/searchList.po"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SearchListPa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"../../generic/page_actions/pickers/searchList.pa"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CalendarPo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"../../generic/page_objects/pickers/calendar.po"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611" name="Google Shape;611;p68"/>
          <p:cNvSpPr/>
          <p:nvPr/>
        </p:nvSpPr>
        <p:spPr>
          <a:xfrm>
            <a:off x="151800" y="706675"/>
            <a:ext cx="8597400" cy="391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612" name="Google Shape;612;p68"/>
          <p:cNvSpPr/>
          <p:nvPr/>
        </p:nvSpPr>
        <p:spPr>
          <a:xfrm>
            <a:off x="1045950" y="1571725"/>
            <a:ext cx="11802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8"/>
          <p:cNvSpPr/>
          <p:nvPr/>
        </p:nvSpPr>
        <p:spPr>
          <a:xfrm>
            <a:off x="1045950" y="4048475"/>
            <a:ext cx="13170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8"/>
          <p:cNvSpPr/>
          <p:nvPr/>
        </p:nvSpPr>
        <p:spPr>
          <a:xfrm>
            <a:off x="1045950" y="3500275"/>
            <a:ext cx="15048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8"/>
          <p:cNvSpPr/>
          <p:nvPr/>
        </p:nvSpPr>
        <p:spPr>
          <a:xfrm>
            <a:off x="1045950" y="1849875"/>
            <a:ext cx="17013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8"/>
          <p:cNvSpPr/>
          <p:nvPr/>
        </p:nvSpPr>
        <p:spPr>
          <a:xfrm>
            <a:off x="1045950" y="1293575"/>
            <a:ext cx="12144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8"/>
          <p:cNvSpPr/>
          <p:nvPr/>
        </p:nvSpPr>
        <p:spPr>
          <a:xfrm>
            <a:off x="1045950" y="2675075"/>
            <a:ext cx="17013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8"/>
          <p:cNvSpPr/>
          <p:nvPr/>
        </p:nvSpPr>
        <p:spPr>
          <a:xfrm>
            <a:off x="1045950" y="3229050"/>
            <a:ext cx="13170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8"/>
          <p:cNvSpPr/>
          <p:nvPr/>
        </p:nvSpPr>
        <p:spPr>
          <a:xfrm>
            <a:off x="1045950" y="3774375"/>
            <a:ext cx="15048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8"/>
          <p:cNvSpPr/>
          <p:nvPr/>
        </p:nvSpPr>
        <p:spPr>
          <a:xfrm>
            <a:off x="1045950" y="1015425"/>
            <a:ext cx="17013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8"/>
          <p:cNvSpPr/>
          <p:nvPr/>
        </p:nvSpPr>
        <p:spPr>
          <a:xfrm>
            <a:off x="1045950" y="2396925"/>
            <a:ext cx="22140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8: Dynamic imports</a:t>
            </a:r>
            <a:endParaRPr sz="3000"/>
          </a:p>
        </p:txBody>
      </p:sp>
      <p:sp>
        <p:nvSpPr>
          <p:cNvPr id="627" name="Google Shape;62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69"/>
          <p:cNvSpPr txBox="1"/>
          <p:nvPr/>
        </p:nvSpPr>
        <p:spPr>
          <a:xfrm>
            <a:off x="46700" y="624675"/>
            <a:ext cx="5418300" cy="4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build</a:t>
            </a:r>
            <a:r>
              <a:rPr lang="en">
                <a:highlight>
                  <a:srgbClr val="FFFFFF"/>
                </a:highlight>
              </a:rPr>
              <a:t>()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`Building lib`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 </a:t>
            </a:r>
            <a:r>
              <a:rPr lang="en">
                <a:highlight>
                  <a:srgbClr val="FFFFFF"/>
                </a:highlight>
              </a:rPr>
              <a:t>= {};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libDir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b="1" i="1" lang="en">
                <a:solidFill>
                  <a:srgbClr val="660E7A"/>
                </a:solidFill>
                <a:highlight>
                  <a:srgbClr val="FFFFFF"/>
                </a:highlight>
              </a:rPr>
              <a:t>__dirname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/../lib`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platforms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fs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i="1" lang="en">
                <a:highlight>
                  <a:srgbClr val="FFFFFF"/>
                </a:highlight>
              </a:rPr>
              <a:t>readdirSync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libDir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platforms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forEach</a:t>
            </a:r>
            <a:r>
              <a:rPr lang="en">
                <a:highlight>
                  <a:srgbClr val="FFFFFF"/>
                </a:highlight>
              </a:rPr>
              <a:t>(platform =&gt;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</a:t>
            </a:r>
            <a:r>
              <a:rPr lang="en">
                <a:highlight>
                  <a:srgbClr val="FFFFFF"/>
                </a:highlight>
              </a:rPr>
              <a:t>[platform] = {};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libTypes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fs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i="1" lang="en">
                <a:highlight>
                  <a:srgbClr val="FFFFFF"/>
                </a:highlight>
              </a:rPr>
              <a:t>readdirSync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libDir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/</a:t>
            </a:r>
            <a:r>
              <a:rPr lang="en">
                <a:highlight>
                  <a:srgbClr val="FFFFFF"/>
                </a:highlight>
              </a:rPr>
              <a:t>${platform}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libTypes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forEach</a:t>
            </a:r>
            <a:r>
              <a:rPr lang="en">
                <a:highlight>
                  <a:srgbClr val="FFFFFF"/>
                </a:highlight>
              </a:rPr>
              <a:t>(libType =&gt;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</a:t>
            </a:r>
            <a:r>
              <a:rPr lang="en">
                <a:highlight>
                  <a:srgbClr val="FFFFFF"/>
                </a:highlight>
              </a:rPr>
              <a:t>[platform][libType] = {};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fsHelper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getFilesRecursively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libDir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/</a:t>
            </a:r>
            <a:r>
              <a:rPr lang="en">
                <a:highlight>
                  <a:srgbClr val="FFFFFF"/>
                </a:highlight>
              </a:rPr>
              <a:t>${platform}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/</a:t>
            </a:r>
            <a:r>
              <a:rPr lang="en">
                <a:highlight>
                  <a:srgbClr val="FFFFFF"/>
                </a:highlight>
              </a:rPr>
              <a:t>${libType}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forEach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>
                <a:highlight>
                  <a:srgbClr val="FFFFFF"/>
                </a:highlight>
              </a:rPr>
              <a:t>file =&gt;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className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i="1" lang="en">
                <a:highlight>
                  <a:srgbClr val="FFFFFF"/>
                </a:highlight>
              </a:rPr>
              <a:t>getClassName</a:t>
            </a:r>
            <a:r>
              <a:rPr lang="en">
                <a:highlight>
                  <a:srgbClr val="FFFFFF"/>
                </a:highlight>
              </a:rPr>
              <a:t>(file);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</a:t>
            </a:r>
            <a:r>
              <a:rPr lang="en">
                <a:highlight>
                  <a:srgbClr val="FFFFFF"/>
                </a:highlight>
              </a:rPr>
              <a:t>[platform][libType][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className</a:t>
            </a:r>
            <a:r>
              <a:rPr lang="en">
                <a:highlight>
                  <a:srgbClr val="FFFFFF"/>
                </a:highlight>
              </a:rPr>
              <a:t>] 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importedFile </a:t>
            </a:r>
            <a:r>
              <a:rPr lang="en">
                <a:highlight>
                  <a:srgbClr val="FFFFFF"/>
                </a:highlight>
              </a:rPr>
              <a:t>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await import</a:t>
            </a:r>
            <a:r>
              <a:rPr lang="en">
                <a:highlight>
                  <a:srgbClr val="FFFFFF"/>
                </a:highlight>
              </a:rPr>
              <a:t>(file);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</a:t>
            </a:r>
            <a:r>
              <a:rPr lang="en">
                <a:highlight>
                  <a:srgbClr val="FFFFFF"/>
                </a:highlight>
              </a:rPr>
              <a:t>[platform][libType][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className</a:t>
            </a:r>
            <a:r>
              <a:rPr lang="en">
                <a:highlight>
                  <a:srgbClr val="FFFFFF"/>
                </a:highlight>
              </a:rPr>
              <a:t>] =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importedFile</a:t>
            </a:r>
            <a:r>
              <a:rPr lang="en">
                <a:highlight>
                  <a:srgbClr val="FFFFFF"/>
                </a:highlight>
              </a:rPr>
              <a:t>[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className</a:t>
            </a:r>
            <a:r>
              <a:rPr lang="en">
                <a:highlight>
                  <a:srgbClr val="FFFFFF"/>
                </a:highlight>
              </a:rPr>
              <a:t>];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});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});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});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629" name="Google Shape;629;p69"/>
          <p:cNvSpPr txBox="1"/>
          <p:nvPr/>
        </p:nvSpPr>
        <p:spPr>
          <a:xfrm>
            <a:off x="5593200" y="28050"/>
            <a:ext cx="35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 </a:t>
            </a:r>
            <a:r>
              <a:rPr lang="en">
                <a:highlight>
                  <a:srgbClr val="FFFFFF"/>
                </a:highlight>
              </a:rPr>
              <a:t>=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lang="en">
                <a:highlight>
                  <a:srgbClr val="FFFFFF"/>
                </a:highlight>
              </a:rPr>
              <a:t>: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>
                <a:highlight>
                  <a:srgbClr val="FFFFFF"/>
                </a:highlight>
              </a:rPr>
              <a:t>: {LoginPo}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generic</a:t>
            </a:r>
            <a:r>
              <a:rPr lang="en">
                <a:highlight>
                  <a:srgbClr val="FFFFFF"/>
                </a:highlight>
              </a:rPr>
              <a:t>: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>
                <a:highlight>
                  <a:srgbClr val="FFFFFF"/>
                </a:highlight>
              </a:rPr>
              <a:t>: {LoginPo, HomePo},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page_actions</a:t>
            </a:r>
            <a:r>
              <a:rPr lang="en">
                <a:highlight>
                  <a:srgbClr val="FFFFFF"/>
                </a:highlight>
              </a:rPr>
              <a:t>: {LoginPa, HomePa},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service</a:t>
            </a:r>
            <a:r>
              <a:rPr lang="en">
                <a:highlight>
                  <a:srgbClr val="FFFFFF"/>
                </a:highlight>
              </a:rPr>
              <a:t>: {LoginService, HomeService}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ios</a:t>
            </a:r>
            <a:r>
              <a:rPr lang="en">
                <a:highlight>
                  <a:srgbClr val="FFFFFF"/>
                </a:highlight>
              </a:rPr>
              <a:t>: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>
                <a:highlight>
                  <a:srgbClr val="FFFFFF"/>
                </a:highlight>
              </a:rPr>
              <a:t>: {LoginPo}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630" name="Google Shape;630;p69"/>
          <p:cNvSpPr txBox="1"/>
          <p:nvPr/>
        </p:nvSpPr>
        <p:spPr>
          <a:xfrm>
            <a:off x="5593200" y="3075700"/>
            <a:ext cx="3375300" cy="17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page_objects: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LoginPo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HomePo</a:t>
            </a:r>
            <a:r>
              <a:rPr lang="en">
                <a:highlight>
                  <a:srgbClr val="FFFFFF"/>
                </a:highlight>
              </a:rPr>
              <a:t>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page_actions: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LoginPa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HomePa</a:t>
            </a:r>
            <a:r>
              <a:rPr lang="en">
                <a:highlight>
                  <a:srgbClr val="FFFFFF"/>
                </a:highlight>
              </a:rPr>
              <a:t>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service: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LoginService</a:t>
            </a:r>
            <a:r>
              <a:rPr lang="en">
                <a:highlight>
                  <a:srgbClr val="FFFFFF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HomeService</a:t>
            </a: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 =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generic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631" name="Google Shape;631;p69"/>
          <p:cNvSpPr/>
          <p:nvPr/>
        </p:nvSpPr>
        <p:spPr>
          <a:xfrm>
            <a:off x="5781025" y="600900"/>
            <a:ext cx="2107500" cy="24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9"/>
          <p:cNvSpPr/>
          <p:nvPr/>
        </p:nvSpPr>
        <p:spPr>
          <a:xfrm>
            <a:off x="5781025" y="1210500"/>
            <a:ext cx="2107500" cy="24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9"/>
          <p:cNvSpPr/>
          <p:nvPr/>
        </p:nvSpPr>
        <p:spPr>
          <a:xfrm>
            <a:off x="5781025" y="2248100"/>
            <a:ext cx="2107500" cy="24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9"/>
          <p:cNvSpPr/>
          <p:nvPr/>
        </p:nvSpPr>
        <p:spPr>
          <a:xfrm>
            <a:off x="544076" y="3493071"/>
            <a:ext cx="3228600" cy="24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9"/>
          <p:cNvSpPr/>
          <p:nvPr/>
        </p:nvSpPr>
        <p:spPr>
          <a:xfrm>
            <a:off x="707576" y="1628250"/>
            <a:ext cx="2699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9"/>
          <p:cNvSpPr/>
          <p:nvPr/>
        </p:nvSpPr>
        <p:spPr>
          <a:xfrm>
            <a:off x="740700" y="2254400"/>
            <a:ext cx="3866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9"/>
          <p:cNvSpPr/>
          <p:nvPr/>
        </p:nvSpPr>
        <p:spPr>
          <a:xfrm>
            <a:off x="1072000" y="2873750"/>
            <a:ext cx="42504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9"/>
          <p:cNvSpPr/>
          <p:nvPr/>
        </p:nvSpPr>
        <p:spPr>
          <a:xfrm>
            <a:off x="544075" y="3920675"/>
            <a:ext cx="4808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9"/>
          <p:cNvSpPr/>
          <p:nvPr/>
        </p:nvSpPr>
        <p:spPr>
          <a:xfrm>
            <a:off x="174650" y="1210500"/>
            <a:ext cx="1115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9"/>
          <p:cNvSpPr/>
          <p:nvPr/>
        </p:nvSpPr>
        <p:spPr>
          <a:xfrm>
            <a:off x="2236400" y="3735475"/>
            <a:ext cx="1536300" cy="18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9"/>
          <p:cNvSpPr/>
          <p:nvPr/>
        </p:nvSpPr>
        <p:spPr>
          <a:xfrm>
            <a:off x="2236400" y="3735475"/>
            <a:ext cx="1536300" cy="18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8: Dynamic imports</a:t>
            </a:r>
            <a:endParaRPr sz="3000"/>
          </a:p>
        </p:txBody>
      </p:sp>
      <p:sp>
        <p:nvSpPr>
          <p:cNvPr id="647" name="Google Shape;64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70"/>
          <p:cNvSpPr txBox="1"/>
          <p:nvPr/>
        </p:nvSpPr>
        <p:spPr>
          <a:xfrm>
            <a:off x="82475" y="546600"/>
            <a:ext cx="45543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en" sz="1800">
                <a:highlight>
                  <a:srgbClr val="FFFFFF"/>
                </a:highlight>
              </a:rPr>
              <a:t>assembleServices</a:t>
            </a:r>
            <a:r>
              <a:rPr lang="en" sz="1800">
                <a:highlight>
                  <a:srgbClr val="FFFFFF"/>
                </a:highlight>
              </a:rPr>
              <a:t>(elementFinder, lib)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page_objects: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HomePo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},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page_actions: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HomePa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},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services: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 = lib;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649" name="Google Shape;649;p70"/>
          <p:cNvSpPr txBox="1"/>
          <p:nvPr/>
        </p:nvSpPr>
        <p:spPr>
          <a:xfrm>
            <a:off x="4705625" y="512175"/>
            <a:ext cx="43278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homeService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assembler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serviceFactory</a:t>
            </a:r>
            <a:r>
              <a:rPr lang="en" sz="1800">
                <a:highlight>
                  <a:srgbClr val="FFFFFF"/>
                </a:highlight>
              </a:rPr>
              <a:t>({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elementFinder,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service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parts</a:t>
            </a:r>
            <a:r>
              <a:rPr lang="en" sz="1800">
                <a:highlight>
                  <a:srgbClr val="FFFFFF"/>
                </a:highlight>
              </a:rPr>
              <a:t>: [{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po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HomePo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HomePa</a:t>
            </a:r>
            <a:r>
              <a:rPr lang="en" sz="1800">
                <a:highlight>
                  <a:srgbClr val="FFFFFF"/>
                </a:highlight>
              </a:rPr>
              <a:t>}],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login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assembler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serviceFactory</a:t>
            </a:r>
            <a:r>
              <a:rPr lang="en" sz="1800">
                <a:highlight>
                  <a:srgbClr val="FFFFFF"/>
                </a:highlight>
              </a:rPr>
              <a:t>({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elementFinder,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service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parts</a:t>
            </a:r>
            <a:r>
              <a:rPr lang="en" sz="1800">
                <a:highlight>
                  <a:srgbClr val="FFFFFF"/>
                </a:highlight>
              </a:rPr>
              <a:t>: [{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po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}],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</a:t>
            </a:r>
            <a:r>
              <a:rPr b="1" lang="en" sz="1800">
                <a:solidFill>
                  <a:srgbClr val="660E7A"/>
                </a:solidFill>
                <a:highlight>
                  <a:schemeClr val="lt1"/>
                </a:highlight>
              </a:rPr>
              <a:t>assembledServices</a:t>
            </a:r>
            <a:r>
              <a:rPr lang="en" sz="1800">
                <a:highlight>
                  <a:srgbClr val="FFFFFF"/>
                </a:highlight>
              </a:rPr>
              <a:t>: {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}),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home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homeService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650" name="Google Shape;650;p70"/>
          <p:cNvSpPr/>
          <p:nvPr/>
        </p:nvSpPr>
        <p:spPr>
          <a:xfrm>
            <a:off x="2042500" y="842350"/>
            <a:ext cx="1966200" cy="28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0"/>
          <p:cNvSpPr/>
          <p:nvPr/>
        </p:nvSpPr>
        <p:spPr>
          <a:xfrm>
            <a:off x="178525" y="1126450"/>
            <a:ext cx="1863900" cy="393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0"/>
          <p:cNvSpPr/>
          <p:nvPr/>
        </p:nvSpPr>
        <p:spPr>
          <a:xfrm>
            <a:off x="178525" y="1126450"/>
            <a:ext cx="1863900" cy="393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8: Dynamic imports</a:t>
            </a:r>
            <a:endParaRPr sz="3000"/>
          </a:p>
        </p:txBody>
      </p:sp>
      <p:sp>
        <p:nvSpPr>
          <p:cNvPr id="658" name="Google Shape;65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71"/>
          <p:cNvSpPr txBox="1"/>
          <p:nvPr/>
        </p:nvSpPr>
        <p:spPr>
          <a:xfrm>
            <a:off x="76200" y="799225"/>
            <a:ext cx="6393900" cy="3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en" sz="1800">
                <a:highlight>
                  <a:srgbClr val="FFFFFF"/>
                </a:highlight>
              </a:rPr>
              <a:t>assembleAndroid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'content-desc'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'contentDescription'</a:t>
            </a:r>
            <a:r>
              <a:rPr lang="en" sz="1800">
                <a:highlight>
                  <a:srgbClr val="FFFFFF"/>
                </a:highlight>
              </a:rPr>
              <a:t>,  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'text'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Object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assign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lib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generic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lib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Object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assign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lib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generic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page_actions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lib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page_actions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i="1" lang="en" sz="1800">
                <a:highlight>
                  <a:srgbClr val="FFFFFF"/>
                </a:highlight>
              </a:rPr>
              <a:t>assembleServices</a:t>
            </a:r>
            <a:r>
              <a:rPr lang="en" sz="1800">
                <a:highlight>
                  <a:srgbClr val="FFFFFF"/>
                </a:highlight>
              </a:rPr>
              <a:t>(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,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lib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all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generic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5739150" y="1663225"/>
            <a:ext cx="35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lib </a:t>
            </a:r>
            <a:r>
              <a:rPr lang="en">
                <a:highlight>
                  <a:srgbClr val="FFFFFF"/>
                </a:highlight>
              </a:rPr>
              <a:t>=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lang="en">
                <a:highlight>
                  <a:srgbClr val="FFFFFF"/>
                </a:highlight>
              </a:rPr>
              <a:t>: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>
                <a:highlight>
                  <a:srgbClr val="FFFFFF"/>
                </a:highlight>
              </a:rPr>
              <a:t>: {LoginPo}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generic</a:t>
            </a:r>
            <a:r>
              <a:rPr lang="en">
                <a:highlight>
                  <a:srgbClr val="FFFFFF"/>
                </a:highlight>
              </a:rPr>
              <a:t>: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>
                <a:highlight>
                  <a:srgbClr val="FFFFFF"/>
                </a:highlight>
              </a:rPr>
              <a:t>: {LoginPo, HomePo},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page_actions</a:t>
            </a:r>
            <a:r>
              <a:rPr lang="en">
                <a:highlight>
                  <a:srgbClr val="FFFFFF"/>
                </a:highlight>
              </a:rPr>
              <a:t>: {LoginPa, HomePa},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service</a:t>
            </a:r>
            <a:r>
              <a:rPr lang="en">
                <a:highlight>
                  <a:srgbClr val="FFFFFF"/>
                </a:highlight>
              </a:rPr>
              <a:t>: {LoginService, HomeService}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ios</a:t>
            </a:r>
            <a:r>
              <a:rPr lang="en">
                <a:highlight>
                  <a:srgbClr val="FFFFFF"/>
                </a:highlight>
              </a:rPr>
              <a:t>: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page_objects</a:t>
            </a:r>
            <a:r>
              <a:rPr lang="en">
                <a:highlight>
                  <a:srgbClr val="FFFFFF"/>
                </a:highlight>
              </a:rPr>
              <a:t>: {LoginPo}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cxnSp>
        <p:nvCxnSpPr>
          <p:cNvPr id="661" name="Google Shape;661;p71"/>
          <p:cNvCxnSpPr/>
          <p:nvPr/>
        </p:nvCxnSpPr>
        <p:spPr>
          <a:xfrm>
            <a:off x="7590600" y="2458150"/>
            <a:ext cx="5700" cy="385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71"/>
          <p:cNvSpPr/>
          <p:nvPr/>
        </p:nvSpPr>
        <p:spPr>
          <a:xfrm>
            <a:off x="149100" y="1118150"/>
            <a:ext cx="6112500" cy="54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1"/>
          <p:cNvSpPr/>
          <p:nvPr/>
        </p:nvSpPr>
        <p:spPr>
          <a:xfrm>
            <a:off x="3063725" y="1930675"/>
            <a:ext cx="2452500" cy="31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1"/>
          <p:cNvSpPr/>
          <p:nvPr/>
        </p:nvSpPr>
        <p:spPr>
          <a:xfrm>
            <a:off x="1505000" y="2217200"/>
            <a:ext cx="2408400" cy="31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1"/>
          <p:cNvSpPr/>
          <p:nvPr/>
        </p:nvSpPr>
        <p:spPr>
          <a:xfrm>
            <a:off x="149100" y="3313050"/>
            <a:ext cx="2914500" cy="86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1"/>
          <p:cNvSpPr/>
          <p:nvPr/>
        </p:nvSpPr>
        <p:spPr>
          <a:xfrm>
            <a:off x="3063725" y="2540275"/>
            <a:ext cx="2452500" cy="31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1"/>
          <p:cNvSpPr/>
          <p:nvPr/>
        </p:nvSpPr>
        <p:spPr>
          <a:xfrm>
            <a:off x="1505000" y="2826800"/>
            <a:ext cx="2408400" cy="31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71"/>
          <p:cNvCxnSpPr/>
          <p:nvPr/>
        </p:nvCxnSpPr>
        <p:spPr>
          <a:xfrm>
            <a:off x="7230425" y="2975600"/>
            <a:ext cx="736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2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8: Overview scheme</a:t>
            </a:r>
            <a:endParaRPr sz="3000"/>
          </a:p>
        </p:txBody>
      </p:sp>
      <p:sp>
        <p:nvSpPr>
          <p:cNvPr id="674" name="Google Shape;67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72"/>
          <p:cNvCxnSpPr/>
          <p:nvPr/>
        </p:nvCxnSpPr>
        <p:spPr>
          <a:xfrm flipH="1" rot="10800000">
            <a:off x="3423975" y="3074150"/>
            <a:ext cx="418200" cy="75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72"/>
          <p:cNvSpPr/>
          <p:nvPr/>
        </p:nvSpPr>
        <p:spPr>
          <a:xfrm>
            <a:off x="3874100" y="2007675"/>
            <a:ext cx="1224300" cy="222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 Factory</a:t>
            </a:r>
            <a:endParaRPr sz="1800"/>
          </a:p>
        </p:txBody>
      </p:sp>
      <p:cxnSp>
        <p:nvCxnSpPr>
          <p:cNvPr id="677" name="Google Shape;677;p72"/>
          <p:cNvCxnSpPr/>
          <p:nvPr/>
        </p:nvCxnSpPr>
        <p:spPr>
          <a:xfrm>
            <a:off x="5162425" y="3069850"/>
            <a:ext cx="432600" cy="4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72"/>
          <p:cNvSpPr/>
          <p:nvPr/>
        </p:nvSpPr>
        <p:spPr>
          <a:xfrm>
            <a:off x="5704300" y="106300"/>
            <a:ext cx="2895600" cy="487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LoginService</a:t>
            </a:r>
            <a:endParaRPr/>
          </a:p>
        </p:txBody>
      </p:sp>
      <p:sp>
        <p:nvSpPr>
          <p:cNvPr id="679" name="Google Shape;679;p72"/>
          <p:cNvSpPr/>
          <p:nvPr/>
        </p:nvSpPr>
        <p:spPr>
          <a:xfrm>
            <a:off x="48375" y="2007675"/>
            <a:ext cx="1316100" cy="222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.env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platform=Android</a:t>
            </a:r>
            <a:endParaRPr sz="1800"/>
          </a:p>
        </p:txBody>
      </p:sp>
      <p:sp>
        <p:nvSpPr>
          <p:cNvPr id="680" name="Google Shape;680;p72"/>
          <p:cNvSpPr/>
          <p:nvPr/>
        </p:nvSpPr>
        <p:spPr>
          <a:xfrm>
            <a:off x="1866125" y="1229175"/>
            <a:ext cx="1525200" cy="34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3305"/>
                </a:solidFill>
                <a:highlight>
                  <a:schemeClr val="lt1"/>
                </a:highlight>
              </a:rPr>
              <a:t>elementFinder </a:t>
            </a:r>
            <a:endParaRPr>
              <a:solidFill>
                <a:srgbClr val="E7330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330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chemeClr val="lt1"/>
                </a:highlight>
              </a:rPr>
              <a:t>const </a:t>
            </a:r>
            <a:r>
              <a:rPr lang="en">
                <a:highlight>
                  <a:schemeClr val="lt1"/>
                </a:highlight>
              </a:rPr>
              <a:t>{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 page_objects: {</a:t>
            </a:r>
            <a:r>
              <a:rPr b="1" lang="en">
                <a:solidFill>
                  <a:srgbClr val="660E7A"/>
                </a:solidFill>
                <a:highlight>
                  <a:schemeClr val="lt1"/>
                </a:highlight>
              </a:rPr>
              <a:t>LoginPo</a:t>
            </a:r>
            <a:r>
              <a:rPr lang="en">
                <a:highlight>
                  <a:schemeClr val="lt1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chemeClr val="lt1"/>
                </a:highlight>
              </a:rPr>
              <a:t>WeatherPo</a:t>
            </a:r>
            <a:r>
              <a:rPr lang="en">
                <a:highlight>
                  <a:schemeClr val="lt1"/>
                </a:highlight>
              </a:rPr>
              <a:t>},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 page_actions: {</a:t>
            </a:r>
            <a:r>
              <a:rPr b="1" lang="en">
                <a:solidFill>
                  <a:srgbClr val="660E7A"/>
                </a:solidFill>
                <a:highlight>
                  <a:schemeClr val="lt1"/>
                </a:highlight>
              </a:rPr>
              <a:t>LoginPa</a:t>
            </a:r>
            <a:r>
              <a:rPr lang="en">
                <a:highlight>
                  <a:schemeClr val="lt1"/>
                </a:highlight>
              </a:rPr>
              <a:t>, </a:t>
            </a:r>
            <a:r>
              <a:rPr b="1" lang="en">
                <a:solidFill>
                  <a:srgbClr val="660E7A"/>
                </a:solidFill>
                <a:highlight>
                  <a:schemeClr val="lt1"/>
                </a:highlight>
              </a:rPr>
              <a:t>WeatherPa</a:t>
            </a:r>
            <a:r>
              <a:rPr lang="en">
                <a:highlight>
                  <a:schemeClr val="lt1"/>
                </a:highlight>
              </a:rPr>
              <a:t>},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 service: {</a:t>
            </a:r>
            <a:r>
              <a:rPr b="1" lang="en">
                <a:solidFill>
                  <a:srgbClr val="660E7A"/>
                </a:solidFill>
                <a:highlight>
                  <a:schemeClr val="lt1"/>
                </a:highlight>
              </a:rPr>
              <a:t>LoginService</a:t>
            </a:r>
            <a:r>
              <a:rPr lang="en">
                <a:highlight>
                  <a:schemeClr val="lt1"/>
                </a:highlight>
              </a:rPr>
              <a:t>}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} = </a:t>
            </a:r>
            <a:r>
              <a:rPr lang="en">
                <a:solidFill>
                  <a:srgbClr val="E73305"/>
                </a:solidFill>
                <a:highlight>
                  <a:schemeClr val="lt1"/>
                </a:highlight>
              </a:rPr>
              <a:t>lib</a:t>
            </a:r>
            <a:r>
              <a:rPr lang="en">
                <a:highlight>
                  <a:schemeClr val="lt1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chemeClr val="lt1"/>
                </a:highlight>
              </a:rPr>
              <a:t>generic</a:t>
            </a:r>
            <a:r>
              <a:rPr lang="en">
                <a:highlight>
                  <a:schemeClr val="lt1"/>
                </a:highlight>
              </a:rPr>
              <a:t>;</a:t>
            </a:r>
            <a:endParaRPr>
              <a:solidFill>
                <a:srgbClr val="E73305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681" name="Google Shape;681;p72"/>
          <p:cNvCxnSpPr/>
          <p:nvPr/>
        </p:nvCxnSpPr>
        <p:spPr>
          <a:xfrm flipH="1" rot="10800000">
            <a:off x="1400675" y="3074150"/>
            <a:ext cx="418200" cy="75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72"/>
          <p:cNvSpPr/>
          <p:nvPr/>
        </p:nvSpPr>
        <p:spPr>
          <a:xfrm>
            <a:off x="6033700" y="440275"/>
            <a:ext cx="2236800" cy="208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LoginPa</a:t>
            </a:r>
            <a:endParaRPr/>
          </a:p>
        </p:txBody>
      </p:sp>
      <p:sp>
        <p:nvSpPr>
          <p:cNvPr id="683" name="Google Shape;683;p72"/>
          <p:cNvSpPr/>
          <p:nvPr/>
        </p:nvSpPr>
        <p:spPr>
          <a:xfrm>
            <a:off x="6389512" y="771785"/>
            <a:ext cx="1525200" cy="142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LoginPo</a:t>
            </a:r>
            <a:endParaRPr/>
          </a:p>
        </p:txBody>
      </p:sp>
      <p:sp>
        <p:nvSpPr>
          <p:cNvPr id="684" name="Google Shape;684;p72"/>
          <p:cNvSpPr/>
          <p:nvPr/>
        </p:nvSpPr>
        <p:spPr>
          <a:xfrm>
            <a:off x="6692713" y="1056925"/>
            <a:ext cx="918900" cy="85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ElementFinder</a:t>
            </a:r>
            <a:endParaRPr/>
          </a:p>
        </p:txBody>
      </p:sp>
      <p:sp>
        <p:nvSpPr>
          <p:cNvPr id="685" name="Google Shape;685;p72"/>
          <p:cNvSpPr/>
          <p:nvPr/>
        </p:nvSpPr>
        <p:spPr>
          <a:xfrm>
            <a:off x="6033700" y="2726275"/>
            <a:ext cx="2236800" cy="208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</a:t>
            </a:r>
            <a:r>
              <a:rPr lang="en"/>
              <a:t>Pa</a:t>
            </a:r>
            <a:endParaRPr/>
          </a:p>
        </p:txBody>
      </p:sp>
      <p:sp>
        <p:nvSpPr>
          <p:cNvPr id="686" name="Google Shape;686;p72"/>
          <p:cNvSpPr/>
          <p:nvPr/>
        </p:nvSpPr>
        <p:spPr>
          <a:xfrm>
            <a:off x="6389512" y="3057785"/>
            <a:ext cx="1525200" cy="142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</a:t>
            </a:r>
            <a:r>
              <a:rPr lang="en"/>
              <a:t>Po</a:t>
            </a:r>
            <a:endParaRPr/>
          </a:p>
        </p:txBody>
      </p:sp>
      <p:sp>
        <p:nvSpPr>
          <p:cNvPr id="687" name="Google Shape;687;p72"/>
          <p:cNvSpPr/>
          <p:nvPr/>
        </p:nvSpPr>
        <p:spPr>
          <a:xfrm>
            <a:off x="6692713" y="3342925"/>
            <a:ext cx="918900" cy="85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ElementFinder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9:</a:t>
            </a:r>
            <a:r>
              <a:rPr lang="en" sz="3000"/>
              <a:t> How to check that page opened</a:t>
            </a:r>
            <a:endParaRPr sz="3000"/>
          </a:p>
        </p:txBody>
      </p:sp>
      <p:sp>
        <p:nvSpPr>
          <p:cNvPr id="693" name="Google Shape;69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73"/>
          <p:cNvSpPr txBox="1"/>
          <p:nvPr/>
        </p:nvSpPr>
        <p:spPr>
          <a:xfrm>
            <a:off x="126925" y="829050"/>
            <a:ext cx="5625000" cy="3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BasePa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isOpen</a:t>
            </a:r>
            <a:r>
              <a:rPr lang="en">
                <a:highlight>
                  <a:srgbClr val="FFFFFF"/>
                </a:highlight>
              </a:rPr>
              <a:t>(params: isOpenInterface = 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timeout</a:t>
            </a:r>
            <a:r>
              <a:rPr lang="en"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</a:rPr>
              <a:t>20 </a:t>
            </a:r>
            <a:r>
              <a:rPr lang="en">
                <a:highlight>
                  <a:srgbClr val="FFFFFF"/>
                </a:highlight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>
                <a:highlight>
                  <a:srgbClr val="FFFFFF"/>
                </a:highlight>
              </a:rPr>
              <a:t>})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highlight>
                  <a:srgbClr val="FFFFFF"/>
                </a:highlight>
              </a:rPr>
              <a:t>{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timeout</a:t>
            </a:r>
            <a:r>
              <a:rPr lang="en">
                <a:highlight>
                  <a:srgbClr val="FFFFFF"/>
                </a:highlight>
              </a:rPr>
              <a:t>} = params;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checkElementsDisplayed</a:t>
            </a:r>
            <a:r>
              <a:rPr lang="en">
                <a:highlight>
                  <a:srgbClr val="FFFFFF"/>
                </a:highlight>
              </a:rPr>
              <a:t>(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staticElements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timeout</a:t>
            </a:r>
            <a:r>
              <a:rPr lang="en">
                <a:highlight>
                  <a:srgbClr val="FFFFFF"/>
                </a:highlight>
              </a:rPr>
              <a:t>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'page is opened'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checkElementsDisplayed</a:t>
            </a:r>
            <a:r>
              <a:rPr lang="en">
                <a:highlight>
                  <a:srgbClr val="FFFFFF"/>
                </a:highlight>
              </a:rPr>
              <a:t>(elements, timeout, logMessage) 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isDisplayedArr </a:t>
            </a:r>
            <a:r>
              <a:rPr lang="en">
                <a:highlight>
                  <a:srgbClr val="FFFFFF"/>
                </a:highlight>
              </a:rPr>
              <a:t>= [];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`Checking if "</a:t>
            </a:r>
            <a:r>
              <a:rPr lang="en">
                <a:highlight>
                  <a:srgbClr val="FFFFFF"/>
                </a:highlight>
              </a:rPr>
              <a:t>${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name</a:t>
            </a:r>
            <a:r>
              <a:rPr lang="en">
                <a:highlight>
                  <a:srgbClr val="FFFFFF"/>
                </a:highlight>
              </a:rPr>
              <a:t>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" </a:t>
            </a:r>
            <a:r>
              <a:rPr lang="en">
                <a:highlight>
                  <a:srgbClr val="FFFFFF"/>
                </a:highlight>
              </a:rPr>
              <a:t>${logMessage}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</a:rPr>
              <a:t>`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isDisplayedArr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push</a:t>
            </a:r>
            <a:r>
              <a:rPr lang="en">
                <a:highlight>
                  <a:srgbClr val="FFFFFF"/>
                </a:highlight>
              </a:rPr>
              <a:t>(...elements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map</a:t>
            </a:r>
            <a:r>
              <a:rPr lang="en">
                <a:highlight>
                  <a:srgbClr val="FFFFFF"/>
                </a:highlight>
              </a:rPr>
              <a:t>(element =&gt; element.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waitUntilDisplayed</a:t>
            </a:r>
            <a:r>
              <a:rPr lang="en">
                <a:highlight>
                  <a:srgbClr val="FFFFFF"/>
                </a:highlight>
              </a:rPr>
              <a:t>(timeout)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.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catch</a:t>
            </a:r>
            <a:r>
              <a:rPr lang="en">
                <a:highlight>
                  <a:srgbClr val="FFFFFF"/>
                </a:highlight>
              </a:rPr>
              <a:t>(() =&gt;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>
                <a:highlight>
                  <a:srgbClr val="FFFFFF"/>
                </a:highlight>
              </a:rPr>
              <a:t>)));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>
                <a:highlight>
                  <a:srgbClr val="FFFFFF"/>
                </a:highlight>
              </a:rPr>
              <a:t>.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allTrue</a:t>
            </a:r>
            <a:r>
              <a:rPr lang="en">
                <a:highlight>
                  <a:srgbClr val="FFFFFF"/>
                </a:highlight>
              </a:rPr>
              <a:t>(</a:t>
            </a:r>
            <a:r>
              <a:rPr lang="en">
                <a:solidFill>
                  <a:srgbClr val="E73305"/>
                </a:solidFill>
                <a:highlight>
                  <a:srgbClr val="FFFFFF"/>
                </a:highlight>
              </a:rPr>
              <a:t>isDisplayedArr</a:t>
            </a:r>
            <a:r>
              <a:rPr lang="en">
                <a:highlight>
                  <a:srgbClr val="FFFFFF"/>
                </a:highlight>
              </a:rPr>
              <a:t>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695" name="Google Shape;695;p73"/>
          <p:cNvSpPr txBox="1"/>
          <p:nvPr/>
        </p:nvSpPr>
        <p:spPr>
          <a:xfrm>
            <a:off x="5997150" y="2187300"/>
            <a:ext cx="3123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abstract class </a:t>
            </a:r>
            <a:r>
              <a:rPr lang="en">
                <a:solidFill>
                  <a:srgbClr val="2234FF"/>
                </a:solidFill>
                <a:highlight>
                  <a:srgbClr val="FFFFFF"/>
                </a:highlight>
              </a:rPr>
              <a:t>BasePo </a:t>
            </a:r>
            <a:r>
              <a:rPr lang="en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abstract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name</a:t>
            </a:r>
            <a:r>
              <a:rPr lang="en">
                <a:highlight>
                  <a:srgbClr val="FFFFFF"/>
                </a:highlight>
              </a:rPr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</a:rPr>
              <a:t>abstract get </a:t>
            </a:r>
            <a:r>
              <a:rPr lang="en">
                <a:solidFill>
                  <a:srgbClr val="7A7A43"/>
                </a:solidFill>
                <a:highlight>
                  <a:srgbClr val="FFFFFF"/>
                </a:highlight>
              </a:rPr>
              <a:t>staticElements</a:t>
            </a:r>
            <a:r>
              <a:rPr lang="en">
                <a:highlight>
                  <a:srgbClr val="FFFFFF"/>
                </a:highlight>
              </a:rPr>
              <a:t>();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}</a:t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696" name="Google Shape;696;p73"/>
          <p:cNvSpPr/>
          <p:nvPr/>
        </p:nvSpPr>
        <p:spPr>
          <a:xfrm>
            <a:off x="1100700" y="1075925"/>
            <a:ext cx="5487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3"/>
          <p:cNvSpPr/>
          <p:nvPr/>
        </p:nvSpPr>
        <p:spPr>
          <a:xfrm>
            <a:off x="439600" y="1918200"/>
            <a:ext cx="21894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3"/>
          <p:cNvSpPr/>
          <p:nvPr/>
        </p:nvSpPr>
        <p:spPr>
          <a:xfrm>
            <a:off x="338325" y="3391450"/>
            <a:ext cx="4512600" cy="66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3"/>
          <p:cNvSpPr/>
          <p:nvPr/>
        </p:nvSpPr>
        <p:spPr>
          <a:xfrm>
            <a:off x="1400450" y="4058950"/>
            <a:ext cx="2663100" cy="20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3"/>
          <p:cNvSpPr/>
          <p:nvPr/>
        </p:nvSpPr>
        <p:spPr>
          <a:xfrm>
            <a:off x="6086100" y="3122350"/>
            <a:ext cx="23865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3"/>
          <p:cNvSpPr/>
          <p:nvPr/>
        </p:nvSpPr>
        <p:spPr>
          <a:xfrm>
            <a:off x="6086100" y="2706175"/>
            <a:ext cx="13452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1: What do we want to achieve</a:t>
            </a:r>
            <a:endParaRPr sz="3000"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81150" y="1402125"/>
            <a:ext cx="83682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of all code should b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flexible and extensible and only then working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81000" y="3662625"/>
            <a:ext cx="83682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 should be maintainable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81150" y="2482263"/>
            <a:ext cx="83682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 should be stable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4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9: How to check that page opened</a:t>
            </a:r>
            <a:endParaRPr sz="3000"/>
          </a:p>
        </p:txBody>
      </p:sp>
      <p:sp>
        <p:nvSpPr>
          <p:cNvPr id="707" name="Google Shape;70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74"/>
          <p:cNvSpPr txBox="1"/>
          <p:nvPr/>
        </p:nvSpPr>
        <p:spPr>
          <a:xfrm>
            <a:off x="1433400" y="1338050"/>
            <a:ext cx="62772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HomePo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 BasePo </a:t>
            </a:r>
            <a:r>
              <a:rPr lang="en" sz="1800">
                <a:highlight>
                  <a:srgbClr val="FFFFFF"/>
                </a:highlight>
              </a:rPr>
              <a:t>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0E7A"/>
                </a:solidFill>
                <a:highlight>
                  <a:schemeClr val="lt1"/>
                </a:highlight>
              </a:rPr>
              <a:t> name </a:t>
            </a:r>
            <a:r>
              <a:rPr lang="en" sz="1800">
                <a:highlight>
                  <a:schemeClr val="lt1"/>
                </a:highlight>
              </a:rPr>
              <a:t>= </a:t>
            </a:r>
            <a:r>
              <a:rPr b="1" lang="en" sz="1800">
                <a:solidFill>
                  <a:srgbClr val="008000"/>
                </a:solidFill>
                <a:highlight>
                  <a:schemeClr val="lt1"/>
                </a:highlight>
              </a:rPr>
              <a:t>'HomePo'</a:t>
            </a:r>
            <a:r>
              <a:rPr lang="en" sz="1800">
                <a:highlight>
                  <a:schemeClr val="lt1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logo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Component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autoId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'homeLogo'</a:t>
            </a:r>
            <a:r>
              <a:rPr lang="en" sz="1800">
                <a:highlight>
                  <a:srgbClr val="FFFFFF"/>
                </a:highlight>
              </a:rPr>
              <a:t>));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ElementFinder</a:t>
            </a:r>
            <a:r>
              <a:rPr lang="en" sz="1800">
                <a:highlight>
                  <a:srgbClr val="FFFFFF"/>
                </a:highlight>
              </a:rPr>
              <a:t>) 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staticElements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highlight>
                  <a:srgbClr val="FFFFFF"/>
                </a:highlight>
              </a:rPr>
              <a:t>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logo</a:t>
            </a:r>
            <a:r>
              <a:rPr lang="en" sz="1800">
                <a:highlight>
                  <a:srgbClr val="FFFFFF"/>
                </a:highlight>
              </a:rPr>
              <a:t>];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709" name="Google Shape;709;p74"/>
          <p:cNvSpPr/>
          <p:nvPr/>
        </p:nvSpPr>
        <p:spPr>
          <a:xfrm>
            <a:off x="1513000" y="2942825"/>
            <a:ext cx="2349600" cy="59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4"/>
          <p:cNvSpPr/>
          <p:nvPr/>
        </p:nvSpPr>
        <p:spPr>
          <a:xfrm>
            <a:off x="1513000" y="1564425"/>
            <a:ext cx="20697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5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9: How to check that page opened (physical page)</a:t>
            </a:r>
            <a:endParaRPr sz="3000"/>
          </a:p>
        </p:txBody>
      </p:sp>
      <p:sp>
        <p:nvSpPr>
          <p:cNvPr id="716" name="Google Shape;71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75"/>
          <p:cNvSpPr txBox="1"/>
          <p:nvPr/>
        </p:nvSpPr>
        <p:spPr>
          <a:xfrm>
            <a:off x="576600" y="505675"/>
            <a:ext cx="78246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600">
                <a:solidFill>
                  <a:srgbClr val="2234FF"/>
                </a:solidFill>
                <a:highlight>
                  <a:srgbClr val="FFFFFF"/>
                </a:highlight>
              </a:rPr>
              <a:t>BaseService </a:t>
            </a:r>
            <a:r>
              <a:rPr lang="en" sz="1600">
                <a:highlight>
                  <a:srgbClr val="FFFFFF"/>
                </a:highlight>
              </a:rPr>
              <a:t>{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staticLogicalPages </a:t>
            </a:r>
            <a:r>
              <a:rPr lang="en" sz="1600">
                <a:highlight>
                  <a:srgbClr val="FFFFFF"/>
                </a:highlight>
              </a:rPr>
              <a:t>= [];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async 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pageIsOpen</a:t>
            </a:r>
            <a:r>
              <a:rPr lang="en" sz="1600">
                <a:highlight>
                  <a:srgbClr val="FFFFFF"/>
                </a:highlight>
              </a:rPr>
              <a:t>(params = {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timeout</a:t>
            </a:r>
            <a:r>
              <a:rPr lang="en" sz="1600"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</a:rPr>
              <a:t>30 </a:t>
            </a:r>
            <a:r>
              <a:rPr lang="en" sz="1600">
                <a:highlight>
                  <a:srgbClr val="FFFFFF"/>
                </a:highlight>
              </a:rPr>
              <a:t>*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</a:rPr>
              <a:t>1000</a:t>
            </a:r>
            <a:r>
              <a:rPr lang="en" sz="1600">
                <a:highlight>
                  <a:srgbClr val="FFFFFF"/>
                </a:highlight>
              </a:rPr>
              <a:t>}) {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log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info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</a:rPr>
              <a:t>`Checking if physical "</a:t>
            </a:r>
            <a:r>
              <a:rPr lang="en" sz="1600">
                <a:highlight>
                  <a:srgbClr val="FFFFFF"/>
                </a:highlight>
              </a:rPr>
              <a:t>${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name</a:t>
            </a:r>
            <a:r>
              <a:rPr lang="en" sz="1600">
                <a:highlight>
                  <a:srgbClr val="FFFFFF"/>
                </a:highlight>
              </a:rPr>
              <a:t>}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</a:rPr>
              <a:t>" page is open`</a:t>
            </a:r>
            <a:r>
              <a:rPr lang="en" sz="1600">
                <a:highlight>
                  <a:srgbClr val="FFFFFF"/>
                </a:highlight>
              </a:rPr>
              <a:t>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isOpenArr </a:t>
            </a:r>
            <a:r>
              <a:rPr lang="en" sz="1600">
                <a:highlight>
                  <a:srgbClr val="FFFFFF"/>
                </a:highlight>
              </a:rPr>
              <a:t>=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isOpen</a:t>
            </a:r>
            <a:r>
              <a:rPr lang="en" sz="1600">
                <a:highlight>
                  <a:srgbClr val="FFFFFF"/>
                </a:highlight>
              </a:rPr>
              <a:t>(params)];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  for 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page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of this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staticLogicalPages</a:t>
            </a:r>
            <a:r>
              <a:rPr lang="en" sz="1600">
                <a:highlight>
                  <a:srgbClr val="FFFFFF"/>
                </a:highlight>
              </a:rPr>
              <a:t>) {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isOpenArr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lang="en" sz="1600">
                <a:solidFill>
                  <a:srgbClr val="7A7A43"/>
                </a:solidFill>
                <a:highlight>
                  <a:srgbClr val="FFFFFF"/>
                </a:highlight>
              </a:rPr>
              <a:t>push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isOpen</a:t>
            </a:r>
            <a:r>
              <a:rPr lang="en" sz="1600">
                <a:highlight>
                  <a:srgbClr val="FFFFFF"/>
                </a:highlight>
              </a:rPr>
              <a:t>(params));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}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  return 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promise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allTrue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lang="en" sz="1600">
                <a:solidFill>
                  <a:srgbClr val="E73305"/>
                </a:solidFill>
                <a:highlight>
                  <a:srgbClr val="FFFFFF"/>
                </a:highlight>
              </a:rPr>
              <a:t>isOpenArr</a:t>
            </a:r>
            <a:r>
              <a:rPr lang="en" sz="1600">
                <a:highlight>
                  <a:srgbClr val="FFFFFF"/>
                </a:highlight>
              </a:rPr>
              <a:t>);</a:t>
            </a:r>
            <a:r>
              <a:rPr lang="en" sz="1600">
                <a:highlight>
                  <a:srgbClr val="FFFFFF"/>
                </a:highlight>
              </a:rPr>
              <a:t>   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}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}</a:t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718" name="Google Shape;718;p75"/>
          <p:cNvSpPr txBox="1"/>
          <p:nvPr/>
        </p:nvSpPr>
        <p:spPr>
          <a:xfrm>
            <a:off x="3013700" y="3294050"/>
            <a:ext cx="59316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600">
                <a:solidFill>
                  <a:srgbClr val="2234FF"/>
                </a:solidFill>
                <a:highlight>
                  <a:srgbClr val="FFFFFF"/>
                </a:highlight>
              </a:rPr>
              <a:t>LoginService </a:t>
            </a:r>
            <a:r>
              <a:rPr lang="en" sz="1600">
                <a:highlight>
                  <a:srgbClr val="FFFFFF"/>
                </a:highlight>
              </a:rPr>
              <a:t>{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staticLogicalPages </a:t>
            </a:r>
            <a:r>
              <a:rPr lang="en" sz="1600">
                <a:highlight>
                  <a:srgbClr val="FFFFFF"/>
                </a:highlight>
              </a:rPr>
              <a:t>=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weatherService</a:t>
            </a:r>
            <a:r>
              <a:rPr lang="en" sz="1600">
                <a:highlight>
                  <a:srgbClr val="FFFFFF"/>
                </a:highlight>
              </a:rPr>
              <a:t>.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];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600">
                <a:highlight>
                  <a:srgbClr val="FFFFFF"/>
                </a:highlight>
              </a:rPr>
              <a:t>(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homeService</a:t>
            </a:r>
            <a:r>
              <a:rPr lang="en" sz="1600"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2234FF"/>
                </a:solidFill>
                <a:highlight>
                  <a:srgbClr val="FFFFFF"/>
                </a:highlight>
              </a:rPr>
              <a:t>HomeService</a:t>
            </a:r>
            <a:r>
              <a:rPr lang="en" sz="1600">
                <a:highlight>
                  <a:srgbClr val="FFFFFF"/>
                </a:highlight>
              </a:rPr>
              <a:t>,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       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weatherService</a:t>
            </a:r>
            <a:r>
              <a:rPr lang="en" sz="1600"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2234FF"/>
                </a:solidFill>
                <a:highlight>
                  <a:srgbClr val="FFFFFF"/>
                </a:highlight>
              </a:rPr>
              <a:t>WeatherService</a:t>
            </a:r>
            <a:r>
              <a:rPr lang="en" sz="1600">
                <a:highlight>
                  <a:srgbClr val="FFFFFF"/>
                </a:highlight>
              </a:rPr>
              <a:t>,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          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6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600"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600">
                <a:highlight>
                  <a:srgbClr val="FFFFFF"/>
                </a:highlight>
              </a:rPr>
              <a:t>) {}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}</a:t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719" name="Google Shape;719;p75"/>
          <p:cNvSpPr/>
          <p:nvPr/>
        </p:nvSpPr>
        <p:spPr>
          <a:xfrm>
            <a:off x="1696475" y="1163525"/>
            <a:ext cx="5487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5"/>
          <p:cNvSpPr/>
          <p:nvPr/>
        </p:nvSpPr>
        <p:spPr>
          <a:xfrm>
            <a:off x="1661475" y="894425"/>
            <a:ext cx="23496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5"/>
          <p:cNvSpPr/>
          <p:nvPr/>
        </p:nvSpPr>
        <p:spPr>
          <a:xfrm>
            <a:off x="747750" y="2183125"/>
            <a:ext cx="4374900" cy="52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5"/>
          <p:cNvSpPr/>
          <p:nvPr/>
        </p:nvSpPr>
        <p:spPr>
          <a:xfrm>
            <a:off x="1290275" y="1914025"/>
            <a:ext cx="40149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5"/>
          <p:cNvSpPr/>
          <p:nvPr/>
        </p:nvSpPr>
        <p:spPr>
          <a:xfrm>
            <a:off x="3091225" y="3597550"/>
            <a:ext cx="57312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5"/>
          <p:cNvSpPr/>
          <p:nvPr/>
        </p:nvSpPr>
        <p:spPr>
          <a:xfrm>
            <a:off x="695100" y="2920125"/>
            <a:ext cx="4014900" cy="26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6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</a:t>
            </a:r>
            <a:r>
              <a:rPr lang="en" sz="3000"/>
              <a:t>: Automate automation (skeleton) - po</a:t>
            </a:r>
            <a:endParaRPr sz="3000"/>
          </a:p>
        </p:txBody>
      </p:sp>
      <p:sp>
        <p:nvSpPr>
          <p:cNvPr id="730" name="Google Shape;730;p76"/>
          <p:cNvSpPr txBox="1"/>
          <p:nvPr>
            <p:ph idx="1" type="body"/>
          </p:nvPr>
        </p:nvSpPr>
        <p:spPr>
          <a:xfrm>
            <a:off x="381150" y="7163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create login skeleton from scratch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31" name="Google Shape;73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2" name="Google Shape;732;p76"/>
          <p:cNvSpPr txBox="1"/>
          <p:nvPr>
            <p:ph idx="1" type="body"/>
          </p:nvPr>
        </p:nvSpPr>
        <p:spPr>
          <a:xfrm>
            <a:off x="381150" y="1630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file login.po.ts in lib/generic/page_objects folder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33" name="Google Shape;733;p76"/>
          <p:cNvSpPr txBox="1"/>
          <p:nvPr>
            <p:ph idx="1" type="body"/>
          </p:nvPr>
        </p:nvSpPr>
        <p:spPr>
          <a:xfrm>
            <a:off x="381150" y="2011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ElementFinder and BasePo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34" name="Google Shape;734;p76"/>
          <p:cNvSpPr txBox="1"/>
          <p:nvPr>
            <p:ph idx="1" type="body"/>
          </p:nvPr>
        </p:nvSpPr>
        <p:spPr>
          <a:xfrm>
            <a:off x="381150" y="2392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class LoginPo with interface and inheritance from BasePo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35" name="Google Shape;735;p76"/>
          <p:cNvSpPr txBox="1"/>
          <p:nvPr>
            <p:ph idx="1" type="body"/>
          </p:nvPr>
        </p:nvSpPr>
        <p:spPr>
          <a:xfrm>
            <a:off x="381150" y="2773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forget to export it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36" name="Google Shape;736;p76"/>
          <p:cNvSpPr txBox="1"/>
          <p:nvPr>
            <p:ph idx="1" type="body"/>
          </p:nvPr>
        </p:nvSpPr>
        <p:spPr>
          <a:xfrm>
            <a:off x="381150" y="3154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constructor with ef: ElementFinder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37" name="Google Shape;737;p76"/>
          <p:cNvSpPr txBox="1"/>
          <p:nvPr>
            <p:ph idx="1" type="body"/>
          </p:nvPr>
        </p:nvSpPr>
        <p:spPr>
          <a:xfrm>
            <a:off x="381150" y="3535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name and staticElements properties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7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(skeleton) - po</a:t>
            </a:r>
            <a:endParaRPr sz="3000"/>
          </a:p>
        </p:txBody>
      </p:sp>
      <p:sp>
        <p:nvSpPr>
          <p:cNvPr id="743" name="Google Shape;74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4" name="Google Shape;744;p77"/>
          <p:cNvSpPr txBox="1"/>
          <p:nvPr/>
        </p:nvSpPr>
        <p:spPr>
          <a:xfrm>
            <a:off x="671400" y="577100"/>
            <a:ext cx="8151300" cy="44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{ElementFinderInterface}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"../../../helpers/element_finder/elementFinder.helper"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BasePo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"./base.po"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800">
                <a:highlight>
                  <a:srgbClr val="FFFFFF"/>
                </a:highlight>
              </a:rPr>
              <a:t>LoginPoInterface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BasePo </a:t>
            </a:r>
            <a:r>
              <a:rPr lang="en" sz="1800">
                <a:highlight>
                  <a:srgbClr val="FFFFFF"/>
                </a:highlight>
              </a:rPr>
              <a:t>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implements </a:t>
            </a:r>
            <a:r>
              <a:rPr lang="en" sz="1800">
                <a:highlight>
                  <a:srgbClr val="FFFFFF"/>
                </a:highlight>
              </a:rPr>
              <a:t>LoginPoInterface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name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'LoginPo'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ElementFinderInterface)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staticElements</a:t>
            </a:r>
            <a:r>
              <a:rPr lang="en" sz="1800">
                <a:highlight>
                  <a:srgbClr val="FFFFFF"/>
                </a:highlight>
              </a:rPr>
              <a:t>()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highlight>
                  <a:srgbClr val="FFFFFF"/>
                </a:highlight>
              </a:rPr>
              <a:t>[];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};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(skeleton) - pa</a:t>
            </a:r>
            <a:endParaRPr sz="3000"/>
          </a:p>
        </p:txBody>
      </p:sp>
      <p:sp>
        <p:nvSpPr>
          <p:cNvPr id="750" name="Google Shape;7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78"/>
          <p:cNvSpPr txBox="1"/>
          <p:nvPr>
            <p:ph idx="1" type="body"/>
          </p:nvPr>
        </p:nvSpPr>
        <p:spPr>
          <a:xfrm>
            <a:off x="381150" y="1630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file login.pa.ts in lib/generic/page_actions folder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52" name="Google Shape;752;p78"/>
          <p:cNvSpPr txBox="1"/>
          <p:nvPr>
            <p:ph idx="1" type="body"/>
          </p:nvPr>
        </p:nvSpPr>
        <p:spPr>
          <a:xfrm>
            <a:off x="381150" y="2011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BasePa, helper for logger and LoginPo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53" name="Google Shape;753;p78"/>
          <p:cNvSpPr txBox="1"/>
          <p:nvPr>
            <p:ph idx="1" type="body"/>
          </p:nvPr>
        </p:nvSpPr>
        <p:spPr>
          <a:xfrm>
            <a:off x="381150" y="2392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class LoginPa with interface and inheritance from BasePa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54" name="Google Shape;754;p78"/>
          <p:cNvSpPr txBox="1"/>
          <p:nvPr>
            <p:ph idx="1" type="body"/>
          </p:nvPr>
        </p:nvSpPr>
        <p:spPr>
          <a:xfrm>
            <a:off x="381150" y="2773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forget to export it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55" name="Google Shape;755;p78"/>
          <p:cNvSpPr txBox="1"/>
          <p:nvPr>
            <p:ph idx="1" type="body"/>
          </p:nvPr>
        </p:nvSpPr>
        <p:spPr>
          <a:xfrm>
            <a:off x="381150" y="3154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constructor with page: LoginPo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56" name="Google Shape;756;p78"/>
          <p:cNvSpPr txBox="1"/>
          <p:nvPr>
            <p:ph idx="1" type="body"/>
          </p:nvPr>
        </p:nvSpPr>
        <p:spPr>
          <a:xfrm>
            <a:off x="381150" y="3535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logger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(skeleton) - pa</a:t>
            </a:r>
            <a:endParaRPr sz="3000"/>
          </a:p>
        </p:txBody>
      </p:sp>
      <p:sp>
        <p:nvSpPr>
          <p:cNvPr id="762" name="Google Shape;76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79"/>
          <p:cNvSpPr txBox="1"/>
          <p:nvPr/>
        </p:nvSpPr>
        <p:spPr>
          <a:xfrm>
            <a:off x="701800" y="940725"/>
            <a:ext cx="6766500" cy="38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"../page_objects/login.po"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"../../../helpers/helper"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BasePa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"./base.pa"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logger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get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'LoginPa'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800">
                <a:highlight>
                  <a:srgbClr val="FFFFFF"/>
                </a:highlight>
              </a:rPr>
              <a:t>LoginPaInterface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BasePa </a:t>
            </a:r>
            <a:r>
              <a:rPr lang="en" sz="1800">
                <a:highlight>
                  <a:srgbClr val="FFFFFF"/>
                </a:highlight>
              </a:rPr>
              <a:t>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BasePa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implements </a:t>
            </a:r>
            <a:r>
              <a:rPr lang="en" sz="1800">
                <a:highlight>
                  <a:srgbClr val="FFFFFF"/>
                </a:highlight>
              </a:rPr>
              <a:t>LoginPaInterface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};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(skeleton) - service</a:t>
            </a:r>
            <a:endParaRPr sz="3000"/>
          </a:p>
        </p:txBody>
      </p:sp>
      <p:sp>
        <p:nvSpPr>
          <p:cNvPr id="769" name="Google Shape;76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0" name="Google Shape;770;p80"/>
          <p:cNvSpPr txBox="1"/>
          <p:nvPr>
            <p:ph idx="1" type="body"/>
          </p:nvPr>
        </p:nvSpPr>
        <p:spPr>
          <a:xfrm>
            <a:off x="381150" y="1630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file login.service.ts in lib/generic/service folder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71" name="Google Shape;771;p80"/>
          <p:cNvSpPr txBox="1"/>
          <p:nvPr>
            <p:ph idx="1" type="body"/>
          </p:nvPr>
        </p:nvSpPr>
        <p:spPr>
          <a:xfrm>
            <a:off x="381150" y="2011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BaseService, helper for logger and LoginPa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72" name="Google Shape;772;p80"/>
          <p:cNvSpPr txBox="1"/>
          <p:nvPr>
            <p:ph idx="1" type="body"/>
          </p:nvPr>
        </p:nvSpPr>
        <p:spPr>
          <a:xfrm>
            <a:off x="381150" y="2392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class LoginService with interface and inheritance from BaseService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73" name="Google Shape;773;p80"/>
          <p:cNvSpPr txBox="1"/>
          <p:nvPr>
            <p:ph idx="1" type="body"/>
          </p:nvPr>
        </p:nvSpPr>
        <p:spPr>
          <a:xfrm>
            <a:off x="381150" y="2773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forget to export it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74" name="Google Shape;774;p80"/>
          <p:cNvSpPr txBox="1"/>
          <p:nvPr>
            <p:ph idx="1" type="body"/>
          </p:nvPr>
        </p:nvSpPr>
        <p:spPr>
          <a:xfrm>
            <a:off x="381150" y="3154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constructor with page: LoginPa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75" name="Google Shape;775;p80"/>
          <p:cNvSpPr txBox="1"/>
          <p:nvPr>
            <p:ph idx="1" type="body"/>
          </p:nvPr>
        </p:nvSpPr>
        <p:spPr>
          <a:xfrm>
            <a:off x="381150" y="3535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logger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1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(skeleton) - service</a:t>
            </a:r>
            <a:endParaRPr sz="3000"/>
          </a:p>
        </p:txBody>
      </p:sp>
      <p:sp>
        <p:nvSpPr>
          <p:cNvPr id="781" name="Google Shape;78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81"/>
          <p:cNvSpPr txBox="1"/>
          <p:nvPr/>
        </p:nvSpPr>
        <p:spPr>
          <a:xfrm>
            <a:off x="389850" y="600900"/>
            <a:ext cx="83265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"../page_actions/Login.pa"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BaseService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"./base.service"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"../../../helpers/helper"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log </a:t>
            </a:r>
            <a:r>
              <a:rPr lang="en" sz="1800">
                <a:highlight>
                  <a:srgbClr val="FFFFFF"/>
                </a:highlight>
              </a:rPr>
              <a:t>= </a:t>
            </a:r>
            <a:r>
              <a:rPr lang="en" sz="1800">
                <a:solidFill>
                  <a:srgbClr val="E73305"/>
                </a:solidFill>
                <a:highlight>
                  <a:srgbClr val="FFFFFF"/>
                </a:highlight>
              </a:rPr>
              <a:t>helper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logger</a:t>
            </a:r>
            <a:r>
              <a:rPr lang="en" sz="1800"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rgbClr val="7A7A43"/>
                </a:solidFill>
                <a:highlight>
                  <a:srgbClr val="FFFFFF"/>
                </a:highlight>
              </a:rPr>
              <a:t>get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'LoginService'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800">
                <a:highlight>
                  <a:srgbClr val="FFFFFF"/>
                </a:highlight>
              </a:rPr>
              <a:t>LoginServiceInterface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BaseService </a:t>
            </a:r>
            <a:r>
              <a:rPr lang="en" sz="1800">
                <a:highlight>
                  <a:srgbClr val="FFFFFF"/>
                </a:highlight>
              </a:rPr>
              <a:t>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BaseService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implements </a:t>
            </a:r>
            <a:r>
              <a:rPr lang="en" sz="1800">
                <a:highlight>
                  <a:srgbClr val="FFFFFF"/>
                </a:highlight>
              </a:rPr>
              <a:t>LoginServiceInterface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page</a:t>
            </a:r>
            <a:r>
              <a:rPr lang="en" sz="1800">
                <a:highlight>
                  <a:srgbClr val="FFFFFF"/>
                </a:highlight>
              </a:rPr>
              <a:t>: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LoginPa</a:t>
            </a:r>
            <a:r>
              <a:rPr lang="en" sz="1800">
                <a:highlight>
                  <a:srgbClr val="FFFFFF"/>
                </a:highlight>
              </a:rPr>
              <a:t>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LoginService</a:t>
            </a:r>
            <a:r>
              <a:rPr lang="en" sz="1800">
                <a:highlight>
                  <a:srgbClr val="FFFFFF"/>
                </a:highlight>
              </a:rPr>
              <a:t>};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2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(platform difference)</a:t>
            </a:r>
            <a:endParaRPr sz="3000"/>
          </a:p>
        </p:txBody>
      </p:sp>
      <p:sp>
        <p:nvSpPr>
          <p:cNvPr id="788" name="Google Shape;78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82"/>
          <p:cNvSpPr txBox="1"/>
          <p:nvPr>
            <p:ph idx="1" type="body"/>
          </p:nvPr>
        </p:nvSpPr>
        <p:spPr>
          <a:xfrm>
            <a:off x="381150" y="823450"/>
            <a:ext cx="83682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files login.po.ts in corresponding lib/ios and lib/android folders (e.g. original class lives in lib/generic/page_objects/login/login.po.ts then folders are: lib/android/page_objects/login/login.po.ts and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lib/ios/page_objects/login/login.po.ts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90" name="Google Shape;790;p82"/>
          <p:cNvSpPr txBox="1"/>
          <p:nvPr>
            <p:ph idx="1" type="body"/>
          </p:nvPr>
        </p:nvSpPr>
        <p:spPr>
          <a:xfrm>
            <a:off x="381150" y="2011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ElementFinder and generic LoginPo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91" name="Google Shape;791;p82"/>
          <p:cNvSpPr txBox="1"/>
          <p:nvPr>
            <p:ph idx="1" type="body"/>
          </p:nvPr>
        </p:nvSpPr>
        <p:spPr>
          <a:xfrm>
            <a:off x="381150" y="2392725"/>
            <a:ext cx="83682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Rename login po in import: LoginPo as GenericLoginPo (we need original name to export for merging in assembler)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92" name="Google Shape;792;p82"/>
          <p:cNvSpPr txBox="1"/>
          <p:nvPr>
            <p:ph idx="1" type="body"/>
          </p:nvPr>
        </p:nvSpPr>
        <p:spPr>
          <a:xfrm>
            <a:off x="381150" y="30023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class LoginPo with interface and inheritance from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GenericLoginPo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93" name="Google Shape;793;p82"/>
          <p:cNvSpPr txBox="1"/>
          <p:nvPr>
            <p:ph idx="1" type="body"/>
          </p:nvPr>
        </p:nvSpPr>
        <p:spPr>
          <a:xfrm>
            <a:off x="381150" y="33833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forget to export it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94" name="Google Shape;794;p82"/>
          <p:cNvSpPr txBox="1"/>
          <p:nvPr>
            <p:ph idx="1" type="body"/>
          </p:nvPr>
        </p:nvSpPr>
        <p:spPr>
          <a:xfrm>
            <a:off x="381150" y="37643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constructor with ef: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ElementFinder 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3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(platform difference)</a:t>
            </a:r>
            <a:endParaRPr sz="3000"/>
          </a:p>
        </p:txBody>
      </p:sp>
      <p:sp>
        <p:nvSpPr>
          <p:cNvPr id="800" name="Google Shape;80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1" name="Google Shape;801;p83"/>
          <p:cNvSpPr txBox="1"/>
          <p:nvPr/>
        </p:nvSpPr>
        <p:spPr>
          <a:xfrm>
            <a:off x="951625" y="829050"/>
            <a:ext cx="7999500" cy="39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{ElementFinderInterface}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"../../../helpers/element_finder/elementFinder.helper"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as </a:t>
            </a:r>
            <a:r>
              <a:rPr lang="en" sz="1800">
                <a:highlight>
                  <a:srgbClr val="FFFFFF"/>
                </a:highlight>
              </a:rPr>
              <a:t>GenericLoginPo}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"../../generic/page_objects/login.po"</a:t>
            </a:r>
            <a:r>
              <a:rPr lang="en" sz="1800">
                <a:highlight>
                  <a:srgbClr val="FFFFFF"/>
                </a:highlight>
              </a:rPr>
              <a:t>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800">
                <a:highlight>
                  <a:srgbClr val="FFFFFF"/>
                </a:highlight>
              </a:rPr>
              <a:t>LoginPoInterface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GenericLoginPo </a:t>
            </a:r>
            <a:r>
              <a:rPr lang="en" sz="1800">
                <a:highlight>
                  <a:srgbClr val="FFFFFF"/>
                </a:highlight>
              </a:rPr>
              <a:t>{}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GenericLoginPo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implements </a:t>
            </a:r>
            <a:r>
              <a:rPr lang="en" sz="1800">
                <a:highlight>
                  <a:srgbClr val="FFFFFF"/>
                </a:highlight>
              </a:rPr>
              <a:t>LoginPoInterface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protected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: ElementFinderInterface) {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800">
                <a:highlight>
                  <a:srgbClr val="FFFFFF"/>
                </a:highlight>
              </a:rPr>
              <a:t>);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}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export </a:t>
            </a:r>
            <a:r>
              <a:rPr lang="en" sz="1800"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800">
                <a:highlight>
                  <a:srgbClr val="FFFFFF"/>
                </a:highlight>
              </a:rPr>
              <a:t>};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2</a:t>
            </a:r>
            <a:r>
              <a:rPr lang="en" sz="3000"/>
              <a:t>: What do we want to have (</a:t>
            </a:r>
            <a:r>
              <a:rPr lang="en" sz="1400"/>
              <a:t>not exactly about architecture but still...</a:t>
            </a:r>
            <a:r>
              <a:rPr lang="en" sz="3000"/>
              <a:t>)</a:t>
            </a:r>
            <a:endParaRPr sz="3000"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81150" y="17831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Linter - the later you add it the more changes you will have to do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81150" y="10973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 style (“ or ‘)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the main thing is not to fight about it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81150" y="25451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Reporters (including screenshot and video reporters)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81150" y="32309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Logger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81150" y="39929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 we want separate tests for different platforms?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4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(code generator)</a:t>
            </a:r>
            <a:endParaRPr sz="3000"/>
          </a:p>
        </p:txBody>
      </p:sp>
      <p:sp>
        <p:nvSpPr>
          <p:cNvPr id="807" name="Google Shape;80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504" y="0"/>
            <a:ext cx="17914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4"/>
          <p:cNvSpPr/>
          <p:nvPr/>
        </p:nvSpPr>
        <p:spPr>
          <a:xfrm>
            <a:off x="7352500" y="1598800"/>
            <a:ext cx="17916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4"/>
          <p:cNvSpPr/>
          <p:nvPr/>
        </p:nvSpPr>
        <p:spPr>
          <a:xfrm>
            <a:off x="7352500" y="3058275"/>
            <a:ext cx="17916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4"/>
          <p:cNvSpPr/>
          <p:nvPr/>
        </p:nvSpPr>
        <p:spPr>
          <a:xfrm>
            <a:off x="7352450" y="4433425"/>
            <a:ext cx="17916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50" y="964925"/>
            <a:ext cx="6120575" cy="38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(code generator)</a:t>
            </a:r>
            <a:endParaRPr sz="3000"/>
          </a:p>
        </p:txBody>
      </p:sp>
      <p:sp>
        <p:nvSpPr>
          <p:cNvPr id="818" name="Google Shape;81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85"/>
          <p:cNvSpPr txBox="1"/>
          <p:nvPr/>
        </p:nvSpPr>
        <p:spPr>
          <a:xfrm>
            <a:off x="151800" y="600900"/>
            <a:ext cx="85974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000">
                <a:highlight>
                  <a:srgbClr val="FFFFFF"/>
                </a:highlight>
              </a:rPr>
              <a:t>{ElementFinderInterface}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</a:rPr>
              <a:t>"../../../../helpers/element_finder/elementFinder.helper"</a:t>
            </a:r>
            <a:r>
              <a:rPr lang="en" sz="1000">
                <a:highlight>
                  <a:srgbClr val="FFFFFF"/>
                </a:highlight>
              </a:rPr>
              <a:t>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000">
                <a:highlight>
                  <a:srgbClr val="FFFFFF"/>
                </a:highlight>
              </a:rPr>
              <a:t>{</a:t>
            </a:r>
            <a:r>
              <a:rPr lang="en" sz="1000">
                <a:solidFill>
                  <a:srgbClr val="2234FF"/>
                </a:solidFill>
                <a:highlight>
                  <a:srgbClr val="FFFFFF"/>
                </a:highlight>
              </a:rPr>
              <a:t>BasePo</a:t>
            </a:r>
            <a:r>
              <a:rPr lang="en" sz="1000">
                <a:highlight>
                  <a:srgbClr val="FFFFFF"/>
                </a:highlight>
              </a:rPr>
              <a:t>}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</a:rPr>
              <a:t>"../base.po"</a:t>
            </a:r>
            <a:r>
              <a:rPr lang="en" sz="1000">
                <a:highlight>
                  <a:srgbClr val="FFFFFF"/>
                </a:highlight>
              </a:rPr>
              <a:t>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interface </a:t>
            </a:r>
            <a:r>
              <a:rPr lang="en" sz="1000">
                <a:highlight>
                  <a:srgbClr val="FFFFFF"/>
                </a:highlight>
              </a:rPr>
              <a:t>LoginPoInterface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000">
                <a:solidFill>
                  <a:srgbClr val="2234FF"/>
                </a:solidFill>
                <a:highlight>
                  <a:srgbClr val="FFFFFF"/>
                </a:highlight>
              </a:rPr>
              <a:t>BasePo </a:t>
            </a:r>
            <a:r>
              <a:rPr lang="en" sz="1000">
                <a:highlight>
                  <a:srgbClr val="FFFFFF"/>
                </a:highlight>
              </a:rPr>
              <a:t>{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}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000">
                <a:solidFill>
                  <a:srgbClr val="2234FF"/>
                </a:solidFill>
                <a:highlight>
                  <a:srgbClr val="FFFFFF"/>
                </a:highlight>
              </a:rPr>
              <a:t>LoginPo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en" sz="1000">
                <a:solidFill>
                  <a:srgbClr val="2234FF"/>
                </a:solidFill>
                <a:highlight>
                  <a:srgbClr val="FFFFFF"/>
                </a:highlight>
              </a:rPr>
              <a:t>BasePo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implements </a:t>
            </a:r>
            <a:r>
              <a:rPr lang="en" sz="1000">
                <a:highlight>
                  <a:srgbClr val="FFFFFF"/>
                </a:highlight>
              </a:rPr>
              <a:t>LoginPoInterface {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constructor</a:t>
            </a:r>
            <a:r>
              <a:rPr lang="en" sz="1000">
                <a:highlight>
                  <a:srgbClr val="FFFFFF"/>
                </a:highlight>
              </a:rPr>
              <a:t>(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b="1" lang="en" sz="1000">
                <a:solidFill>
                  <a:srgbClr val="660E7A"/>
                </a:solidFill>
                <a:highlight>
                  <a:srgbClr val="FFFFFF"/>
                </a:highlight>
              </a:rPr>
              <a:t>ef</a:t>
            </a:r>
            <a:r>
              <a:rPr lang="en" sz="1000">
                <a:highlight>
                  <a:srgbClr val="FFFFFF"/>
                </a:highlight>
              </a:rPr>
              <a:t>: ElementFinderInterface) {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en" sz="1000">
                <a:highlight>
                  <a:srgbClr val="FFFFFF"/>
                </a:highlight>
              </a:rPr>
              <a:t>();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}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get 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</a:rPr>
              <a:t>staticElements</a:t>
            </a:r>
            <a:r>
              <a:rPr lang="en" sz="1000">
                <a:highlight>
                  <a:srgbClr val="FFFFFF"/>
                </a:highlight>
              </a:rPr>
              <a:t>() {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000">
                <a:highlight>
                  <a:srgbClr val="FFFFFF"/>
                </a:highlight>
              </a:rPr>
              <a:t>[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1000">
                <a:highlight>
                  <a:srgbClr val="FFFFFF"/>
                </a:highlight>
              </a:rPr>
              <a:t>.];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}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}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</a:rPr>
              <a:t>export </a:t>
            </a:r>
            <a:r>
              <a:rPr lang="en" sz="1000">
                <a:highlight>
                  <a:srgbClr val="FFFFFF"/>
                </a:highlight>
              </a:rPr>
              <a:t>{</a:t>
            </a:r>
            <a:r>
              <a:rPr lang="en" sz="1000">
                <a:solidFill>
                  <a:srgbClr val="2234FF"/>
                </a:solidFill>
                <a:highlight>
                  <a:srgbClr val="FFFFFF"/>
                </a:highlight>
              </a:rPr>
              <a:t>LoginPo</a:t>
            </a:r>
            <a:r>
              <a:rPr lang="en" sz="1000">
                <a:highlight>
                  <a:srgbClr val="FFFFFF"/>
                </a:highlight>
              </a:rPr>
              <a:t>};</a:t>
            </a:r>
            <a:endParaRPr sz="1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10: Automate automation (code generator)</a:t>
            </a:r>
            <a:endParaRPr sz="3000"/>
          </a:p>
        </p:txBody>
      </p:sp>
      <p:sp>
        <p:nvSpPr>
          <p:cNvPr id="825" name="Google Shape;82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6" name="Google Shape;8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64" y="1200150"/>
            <a:ext cx="36861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6"/>
          <p:cNvSpPr/>
          <p:nvPr/>
        </p:nvSpPr>
        <p:spPr>
          <a:xfrm>
            <a:off x="4816275" y="2341950"/>
            <a:ext cx="3686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86"/>
          <p:cNvSpPr/>
          <p:nvPr/>
        </p:nvSpPr>
        <p:spPr>
          <a:xfrm>
            <a:off x="4816275" y="3942150"/>
            <a:ext cx="3686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3300"/>
            <a:ext cx="3517651" cy="42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0: Warm-up (explanation)</a:t>
            </a:r>
            <a:endParaRPr sz="3000"/>
          </a:p>
        </p:txBody>
      </p:sp>
      <p:sp>
        <p:nvSpPr>
          <p:cNvPr id="835" name="Google Shape;83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87"/>
          <p:cNvSpPr txBox="1"/>
          <p:nvPr/>
        </p:nvSpPr>
        <p:spPr>
          <a:xfrm>
            <a:off x="648775" y="1198200"/>
            <a:ext cx="164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NaN </a:t>
            </a:r>
            <a:r>
              <a:rPr lang="en" sz="1800">
                <a:highlight>
                  <a:srgbClr val="FFFFFF"/>
                </a:highlight>
              </a:rPr>
              <a:t>=== </a:t>
            </a:r>
            <a:r>
              <a:rPr b="1" i="1" lang="en" sz="1800">
                <a:solidFill>
                  <a:srgbClr val="660E7A"/>
                </a:solidFill>
                <a:highlight>
                  <a:srgbClr val="FFFFFF"/>
                </a:highlight>
              </a:rPr>
              <a:t>NaN</a:t>
            </a:r>
            <a:endParaRPr b="1" i="1" sz="1800">
              <a:solidFill>
                <a:srgbClr val="660E7A"/>
              </a:solidFill>
              <a:highlight>
                <a:srgbClr val="FFFFFF"/>
              </a:highlight>
            </a:endParaRPr>
          </a:p>
        </p:txBody>
      </p:sp>
      <p:sp>
        <p:nvSpPr>
          <p:cNvPr id="837" name="Google Shape;837;p87"/>
          <p:cNvSpPr txBox="1"/>
          <p:nvPr/>
        </p:nvSpPr>
        <p:spPr>
          <a:xfrm>
            <a:off x="648775" y="1960200"/>
            <a:ext cx="1953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0.2 </a:t>
            </a:r>
            <a:r>
              <a:rPr lang="en" sz="1800">
                <a:highlight>
                  <a:srgbClr val="FFFFFF"/>
                </a:highlight>
              </a:rPr>
              <a:t>+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0.1 </a:t>
            </a:r>
            <a:r>
              <a:rPr lang="en" sz="1800">
                <a:highlight>
                  <a:srgbClr val="FFFFFF"/>
                </a:highlight>
              </a:rPr>
              <a:t>==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0.3</a:t>
            </a:r>
            <a:endParaRPr b="1" i="1" sz="1800">
              <a:solidFill>
                <a:srgbClr val="660E7A"/>
              </a:solidFill>
              <a:highlight>
                <a:srgbClr val="FFFFFF"/>
              </a:highlight>
            </a:endParaRPr>
          </a:p>
        </p:txBody>
      </p:sp>
      <p:sp>
        <p:nvSpPr>
          <p:cNvPr id="838" name="Google Shape;838;p87"/>
          <p:cNvSpPr txBox="1"/>
          <p:nvPr/>
        </p:nvSpPr>
        <p:spPr>
          <a:xfrm>
            <a:off x="648775" y="2722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0.15 </a:t>
            </a:r>
            <a:r>
              <a:rPr lang="en" sz="1800">
                <a:highlight>
                  <a:srgbClr val="FFFFFF"/>
                </a:highlight>
              </a:rPr>
              <a:t>+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0.15 </a:t>
            </a:r>
            <a:r>
              <a:rPr lang="en" sz="1800">
                <a:highlight>
                  <a:srgbClr val="FFFFFF"/>
                </a:highlight>
              </a:rPr>
              <a:t>==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0.3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839" name="Google Shape;839;p87"/>
          <p:cNvSpPr txBox="1"/>
          <p:nvPr/>
        </p:nvSpPr>
        <p:spPr>
          <a:xfrm>
            <a:off x="648775" y="3484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1800">
                <a:highlight>
                  <a:srgbClr val="FFFFFF"/>
                </a:highlight>
              </a:rPr>
              <a:t>,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5 </a:t>
            </a:r>
            <a:r>
              <a:rPr lang="en" sz="1800">
                <a:highlight>
                  <a:srgbClr val="FFFFFF"/>
                </a:highlight>
              </a:rPr>
              <a:t>+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" sz="1800">
                <a:highlight>
                  <a:srgbClr val="FFFFFF"/>
                </a:highlight>
              </a:rPr>
              <a:t>,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840" name="Google Shape;840;p87"/>
          <p:cNvSpPr txBox="1"/>
          <p:nvPr/>
        </p:nvSpPr>
        <p:spPr>
          <a:xfrm>
            <a:off x="4839775" y="1198200"/>
            <a:ext cx="164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 </a:t>
            </a:r>
            <a:r>
              <a:rPr lang="en" sz="1800">
                <a:highlight>
                  <a:srgbClr val="FFFFFF"/>
                </a:highlight>
              </a:rPr>
              <a:t>&lt;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2 </a:t>
            </a:r>
            <a:r>
              <a:rPr lang="en" sz="1800">
                <a:highlight>
                  <a:srgbClr val="FFFFFF"/>
                </a:highlight>
              </a:rPr>
              <a:t>&lt;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3</a:t>
            </a:r>
            <a:endParaRPr b="1" i="1" sz="1800">
              <a:solidFill>
                <a:srgbClr val="660E7A"/>
              </a:solidFill>
              <a:highlight>
                <a:srgbClr val="FFFFFF"/>
              </a:highlight>
            </a:endParaRPr>
          </a:p>
        </p:txBody>
      </p:sp>
      <p:sp>
        <p:nvSpPr>
          <p:cNvPr id="841" name="Google Shape;841;p87"/>
          <p:cNvSpPr txBox="1"/>
          <p:nvPr/>
        </p:nvSpPr>
        <p:spPr>
          <a:xfrm>
            <a:off x="4839775" y="1960200"/>
            <a:ext cx="1953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3 </a:t>
            </a:r>
            <a:r>
              <a:rPr lang="en" sz="1800">
                <a:highlight>
                  <a:srgbClr val="FFFFFF"/>
                </a:highlight>
              </a:rPr>
              <a:t>&gt;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2 </a:t>
            </a:r>
            <a:r>
              <a:rPr lang="en" sz="1800">
                <a:highlight>
                  <a:srgbClr val="FFFFFF"/>
                </a:highlight>
              </a:rPr>
              <a:t>&gt;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842" name="Google Shape;842;p87"/>
          <p:cNvSpPr txBox="1"/>
          <p:nvPr/>
        </p:nvSpPr>
        <p:spPr>
          <a:xfrm>
            <a:off x="4839775" y="2722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[] == []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843" name="Google Shape;843;p87"/>
          <p:cNvSpPr txBox="1"/>
          <p:nvPr/>
        </p:nvSpPr>
        <p:spPr>
          <a:xfrm>
            <a:off x="4839775" y="3484200"/>
            <a:ext cx="230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[] == ![]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844" name="Google Shape;844;p87"/>
          <p:cNvSpPr txBox="1"/>
          <p:nvPr/>
        </p:nvSpPr>
        <p:spPr>
          <a:xfrm>
            <a:off x="2941725" y="1371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45" name="Google Shape;845;p87"/>
          <p:cNvSpPr txBox="1"/>
          <p:nvPr/>
        </p:nvSpPr>
        <p:spPr>
          <a:xfrm>
            <a:off x="2941725" y="2133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46" name="Google Shape;846;p87"/>
          <p:cNvSpPr txBox="1"/>
          <p:nvPr/>
        </p:nvSpPr>
        <p:spPr>
          <a:xfrm>
            <a:off x="2941725" y="2895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47" name="Google Shape;847;p87"/>
          <p:cNvSpPr txBox="1"/>
          <p:nvPr/>
        </p:nvSpPr>
        <p:spPr>
          <a:xfrm>
            <a:off x="2941725" y="3657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48" name="Google Shape;848;p87"/>
          <p:cNvSpPr txBox="1"/>
          <p:nvPr/>
        </p:nvSpPr>
        <p:spPr>
          <a:xfrm>
            <a:off x="6446925" y="1371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49" name="Google Shape;849;p87"/>
          <p:cNvSpPr txBox="1"/>
          <p:nvPr/>
        </p:nvSpPr>
        <p:spPr>
          <a:xfrm>
            <a:off x="6446925" y="2133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50" name="Google Shape;850;p87"/>
          <p:cNvSpPr txBox="1"/>
          <p:nvPr/>
        </p:nvSpPr>
        <p:spPr>
          <a:xfrm>
            <a:off x="6446925" y="2895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851" name="Google Shape;851;p87"/>
          <p:cNvSpPr txBox="1"/>
          <p:nvPr/>
        </p:nvSpPr>
        <p:spPr>
          <a:xfrm>
            <a:off x="6446925" y="3657000"/>
            <a:ext cx="930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true</a:t>
            </a:r>
            <a:endParaRPr sz="1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8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-1: </a:t>
            </a:r>
            <a:r>
              <a:rPr lang="en" sz="3000"/>
              <a:t>Chat</a:t>
            </a:r>
            <a:endParaRPr sz="3000"/>
          </a:p>
        </p:txBody>
      </p:sp>
      <p:sp>
        <p:nvSpPr>
          <p:cNvPr id="857" name="Google Shape;85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8" name="Google Shape;858;p88"/>
          <p:cNvSpPr txBox="1"/>
          <p:nvPr/>
        </p:nvSpPr>
        <p:spPr>
          <a:xfrm>
            <a:off x="2139600" y="369100"/>
            <a:ext cx="4698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https://goo.gl/kLqnwF</a:t>
            </a:r>
            <a:endParaRPr sz="3600"/>
          </a:p>
        </p:txBody>
      </p:sp>
      <p:pic>
        <p:nvPicPr>
          <p:cNvPr id="859" name="Google Shape;8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00" y="1359425"/>
            <a:ext cx="3392900" cy="33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9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-1: Repo</a:t>
            </a:r>
            <a:endParaRPr sz="3000"/>
          </a:p>
        </p:txBody>
      </p:sp>
      <p:sp>
        <p:nvSpPr>
          <p:cNvPr id="865" name="Google Shape;86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6" name="Google Shape;8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350" y="1372325"/>
            <a:ext cx="3367100" cy="33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 txBox="1"/>
          <p:nvPr/>
        </p:nvSpPr>
        <p:spPr>
          <a:xfrm>
            <a:off x="2139600" y="369100"/>
            <a:ext cx="4698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https://goo.gl/4XoVv6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0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-1: The End</a:t>
            </a:r>
            <a:endParaRPr sz="3000"/>
          </a:p>
        </p:txBody>
      </p:sp>
      <p:sp>
        <p:nvSpPr>
          <p:cNvPr id="873" name="Google Shape;87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300"/>
            <a:ext cx="8808893" cy="43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3: How do we trigger test run</a:t>
            </a:r>
            <a:endParaRPr sz="3000"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81150" y="14021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Parametrization (dotenv-safe)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81150" y="2392725"/>
            <a:ext cx="8368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select specific test or feature or smoke tests?</a:t>
            </a:r>
            <a:endParaRPr b="1" sz="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00" y="600900"/>
            <a:ext cx="5447093" cy="44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5" y="915110"/>
            <a:ext cx="9144000" cy="380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25" y="1204250"/>
            <a:ext cx="88201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75" y="578850"/>
            <a:ext cx="5671200" cy="43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Abstraction layers (application)</a:t>
            </a:r>
            <a:endParaRPr sz="3000"/>
          </a:p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800" y="678750"/>
            <a:ext cx="5650400" cy="42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28600" y="76200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4: Tools</a:t>
            </a:r>
            <a:endParaRPr sz="3000"/>
          </a:p>
        </p:txBody>
      </p:sp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550" y="0"/>
            <a:ext cx="4366899" cy="13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23" y="2280850"/>
            <a:ext cx="2816900" cy="28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50" y="1111450"/>
            <a:ext cx="5297474" cy="14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723" y="2477650"/>
            <a:ext cx="29146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